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311" r:id="rId2"/>
    <p:sldId id="488" r:id="rId3"/>
    <p:sldId id="489" r:id="rId4"/>
    <p:sldId id="490" r:id="rId5"/>
    <p:sldId id="511" r:id="rId6"/>
    <p:sldId id="465" r:id="rId7"/>
    <p:sldId id="457" r:id="rId8"/>
    <p:sldId id="456" r:id="rId9"/>
    <p:sldId id="497" r:id="rId10"/>
    <p:sldId id="492" r:id="rId11"/>
    <p:sldId id="510" r:id="rId12"/>
    <p:sldId id="512" r:id="rId13"/>
    <p:sldId id="493" r:id="rId14"/>
    <p:sldId id="516" r:id="rId15"/>
    <p:sldId id="517" r:id="rId16"/>
    <p:sldId id="453" r:id="rId17"/>
    <p:sldId id="496" r:id="rId18"/>
    <p:sldId id="495" r:id="rId19"/>
    <p:sldId id="509" r:id="rId20"/>
    <p:sldId id="501" r:id="rId21"/>
    <p:sldId id="491" r:id="rId22"/>
    <p:sldId id="499" r:id="rId23"/>
    <p:sldId id="498" r:id="rId24"/>
    <p:sldId id="500" r:id="rId25"/>
    <p:sldId id="502" r:id="rId26"/>
    <p:sldId id="508" r:id="rId27"/>
    <p:sldId id="504" r:id="rId28"/>
    <p:sldId id="505" r:id="rId29"/>
    <p:sldId id="515" r:id="rId30"/>
    <p:sldId id="507" r:id="rId31"/>
    <p:sldId id="506" r:id="rId32"/>
    <p:sldId id="494" r:id="rId33"/>
    <p:sldId id="514" r:id="rId34"/>
    <p:sldId id="513" r:id="rId35"/>
    <p:sldId id="538" r:id="rId36"/>
    <p:sldId id="528" r:id="rId37"/>
    <p:sldId id="518" r:id="rId38"/>
    <p:sldId id="529" r:id="rId39"/>
    <p:sldId id="530" r:id="rId40"/>
    <p:sldId id="531" r:id="rId41"/>
    <p:sldId id="532" r:id="rId42"/>
    <p:sldId id="533" r:id="rId43"/>
    <p:sldId id="534" r:id="rId44"/>
    <p:sldId id="535" r:id="rId45"/>
    <p:sldId id="536" r:id="rId46"/>
    <p:sldId id="537" r:id="rId47"/>
    <p:sldId id="487" r:id="rId48"/>
    <p:sldId id="485" r:id="rId49"/>
    <p:sldId id="483" r:id="rId50"/>
  </p:sldIdLst>
  <p:sldSz cx="10693400" cy="7561263"/>
  <p:notesSz cx="6805613" cy="9944100"/>
  <p:defaultTextStyle>
    <a:defPPr>
      <a:defRPr lang="ru-RU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82C6"/>
    <a:srgbClr val="F9F9F9"/>
    <a:srgbClr val="BBCACD"/>
    <a:srgbClr val="ABBDC1"/>
    <a:srgbClr val="657375"/>
    <a:srgbClr val="66868C"/>
    <a:srgbClr val="000099"/>
    <a:srgbClr val="000066"/>
    <a:srgbClr val="DBE3E5"/>
    <a:srgbClr val="EEF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78877" autoAdjust="0"/>
  </p:normalViewPr>
  <p:slideViewPr>
    <p:cSldViewPr>
      <p:cViewPr varScale="1">
        <p:scale>
          <a:sx n="77" d="100"/>
          <a:sy n="77" d="100"/>
        </p:scale>
        <p:origin x="-588" y="-102"/>
      </p:cViewPr>
      <p:guideLst>
        <p:guide orient="horz" pos="2382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-3738" y="-72"/>
      </p:cViewPr>
      <p:guideLst>
        <p:guide orient="horz" pos="3132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DDF72D-13FF-4108-8B30-8C62B8D29A3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4E07C4-4A36-498A-84E8-F0C3B4F53140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Роль и значение технологического образования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D079DE-6622-4D76-88E3-CB0ED761F0EA}" type="parTrans" cxnId="{150F4FF9-6C2C-4B86-8444-6854F51584C3}">
      <dgm:prSet/>
      <dgm:spPr/>
      <dgm:t>
        <a:bodyPr/>
        <a:lstStyle/>
        <a:p>
          <a:endParaRPr lang="ru-RU"/>
        </a:p>
      </dgm:t>
    </dgm:pt>
    <dgm:pt modelId="{5135C12A-B5EC-493F-BAA6-50FAE67A11CB}" type="sibTrans" cxnId="{150F4FF9-6C2C-4B86-8444-6854F51584C3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5BBEF7-51B5-4A2D-83CC-5562F0B0C284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Требования ФГОС и ПООП ООО</a:t>
          </a:r>
        </a:p>
      </dgm:t>
    </dgm:pt>
    <dgm:pt modelId="{A9FD8693-20F9-4E25-893D-ED110A36B1AB}" type="parTrans" cxnId="{4B5FB8CE-1F7C-48E4-8464-341209359E1D}">
      <dgm:prSet/>
      <dgm:spPr/>
      <dgm:t>
        <a:bodyPr/>
        <a:lstStyle/>
        <a:p>
          <a:endParaRPr lang="ru-RU"/>
        </a:p>
      </dgm:t>
    </dgm:pt>
    <dgm:pt modelId="{7FB61363-D51F-4AAF-9241-71DD19D84D14}" type="sibTrans" cxnId="{4B5FB8CE-1F7C-48E4-8464-341209359E1D}">
      <dgm:prSet/>
      <dgm:spPr/>
      <dgm:t>
        <a:bodyPr/>
        <a:lstStyle/>
        <a:p>
          <a:endParaRPr lang="ru-RU"/>
        </a:p>
      </dgm:t>
    </dgm:pt>
    <dgm:pt modelId="{6472F304-BBDD-4FAE-B3D4-EB634DCB5CA2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Современный урок технологии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1A100C-EF8E-49C0-BEC3-31B6DB1BC9C1}" type="parTrans" cxnId="{AF09A51A-5ED3-4FCE-8DB1-BFBB29AD79ED}">
      <dgm:prSet/>
      <dgm:spPr/>
      <dgm:t>
        <a:bodyPr/>
        <a:lstStyle/>
        <a:p>
          <a:endParaRPr lang="ru-RU"/>
        </a:p>
      </dgm:t>
    </dgm:pt>
    <dgm:pt modelId="{7FE3CFA1-4EED-48B3-8863-7B8B6A5D5808}" type="sibTrans" cxnId="{AF09A51A-5ED3-4FCE-8DB1-BFBB29AD79ED}">
      <dgm:prSet/>
      <dgm:spPr/>
      <dgm:t>
        <a:bodyPr/>
        <a:lstStyle/>
        <a:p>
          <a:endParaRPr lang="ru-RU"/>
        </a:p>
      </dgm:t>
    </dgm:pt>
    <dgm:pt modelId="{81F238D0-C84C-4468-94C6-CE46470E0E0D}" type="pres">
      <dgm:prSet presAssocID="{1ADDF72D-13FF-4108-8B30-8C62B8D29A3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ACA42E9-C221-46C9-A39D-B0441774938F}" type="pres">
      <dgm:prSet presAssocID="{1ADDF72D-13FF-4108-8B30-8C62B8D29A3A}" presName="Name1" presStyleCnt="0"/>
      <dgm:spPr/>
    </dgm:pt>
    <dgm:pt modelId="{3CD026EA-B63F-4DC3-84A3-26E10BC16CED}" type="pres">
      <dgm:prSet presAssocID="{1ADDF72D-13FF-4108-8B30-8C62B8D29A3A}" presName="cycle" presStyleCnt="0"/>
      <dgm:spPr/>
    </dgm:pt>
    <dgm:pt modelId="{22188706-92BB-42F5-A47D-9FFCC90DD194}" type="pres">
      <dgm:prSet presAssocID="{1ADDF72D-13FF-4108-8B30-8C62B8D29A3A}" presName="srcNode" presStyleLbl="node1" presStyleIdx="0" presStyleCnt="3"/>
      <dgm:spPr/>
    </dgm:pt>
    <dgm:pt modelId="{B027CB19-4927-4E13-B680-1E64698D9F1F}" type="pres">
      <dgm:prSet presAssocID="{1ADDF72D-13FF-4108-8B30-8C62B8D29A3A}" presName="conn" presStyleLbl="parChTrans1D2" presStyleIdx="0" presStyleCnt="1"/>
      <dgm:spPr/>
      <dgm:t>
        <a:bodyPr/>
        <a:lstStyle/>
        <a:p>
          <a:endParaRPr lang="ru-RU"/>
        </a:p>
      </dgm:t>
    </dgm:pt>
    <dgm:pt modelId="{D35864C5-D9A6-46AD-8C9B-F14BF24DBDF9}" type="pres">
      <dgm:prSet presAssocID="{1ADDF72D-13FF-4108-8B30-8C62B8D29A3A}" presName="extraNode" presStyleLbl="node1" presStyleIdx="0" presStyleCnt="3"/>
      <dgm:spPr/>
    </dgm:pt>
    <dgm:pt modelId="{DE5040B3-2984-4422-AC31-3D422542157B}" type="pres">
      <dgm:prSet presAssocID="{1ADDF72D-13FF-4108-8B30-8C62B8D29A3A}" presName="dstNode" presStyleLbl="node1" presStyleIdx="0" presStyleCnt="3"/>
      <dgm:spPr/>
    </dgm:pt>
    <dgm:pt modelId="{554EA17D-5DD3-49AD-AC09-2F4681ACB818}" type="pres">
      <dgm:prSet presAssocID="{444E07C4-4A36-498A-84E8-F0C3B4F53140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BBCDD0-FBE8-4593-8DEA-C16EB53F3B52}" type="pres">
      <dgm:prSet presAssocID="{444E07C4-4A36-498A-84E8-F0C3B4F53140}" presName="accent_1" presStyleCnt="0"/>
      <dgm:spPr/>
    </dgm:pt>
    <dgm:pt modelId="{304D8E68-B3A1-4B46-980B-6B4716D78C60}" type="pres">
      <dgm:prSet presAssocID="{444E07C4-4A36-498A-84E8-F0C3B4F53140}" presName="accentRepeatNode" presStyleLbl="solidFgAcc1" presStyleIdx="0" presStyleCnt="3"/>
      <dgm:spPr/>
    </dgm:pt>
    <dgm:pt modelId="{F010C50B-4622-486E-8282-98AC6216974D}" type="pres">
      <dgm:prSet presAssocID="{F15BBEF7-51B5-4A2D-83CC-5562F0B0C284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DC2175-5857-42CD-AC96-7593D1BD1369}" type="pres">
      <dgm:prSet presAssocID="{F15BBEF7-51B5-4A2D-83CC-5562F0B0C284}" presName="accent_2" presStyleCnt="0"/>
      <dgm:spPr/>
    </dgm:pt>
    <dgm:pt modelId="{7B77A560-7CB6-4663-A2A9-F262EC2A241C}" type="pres">
      <dgm:prSet presAssocID="{F15BBEF7-51B5-4A2D-83CC-5562F0B0C284}" presName="accentRepeatNode" presStyleLbl="solidFgAcc1" presStyleIdx="1" presStyleCnt="3"/>
      <dgm:spPr/>
    </dgm:pt>
    <dgm:pt modelId="{3C37A1A3-C1BE-44DB-A3F8-56B01BF01B52}" type="pres">
      <dgm:prSet presAssocID="{6472F304-BBDD-4FAE-B3D4-EB634DCB5CA2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7E1486-659A-48F8-AED1-DD6DCBCBD18E}" type="pres">
      <dgm:prSet presAssocID="{6472F304-BBDD-4FAE-B3D4-EB634DCB5CA2}" presName="accent_3" presStyleCnt="0"/>
      <dgm:spPr/>
    </dgm:pt>
    <dgm:pt modelId="{C4410021-80C0-4507-96E5-9185ACA948C0}" type="pres">
      <dgm:prSet presAssocID="{6472F304-BBDD-4FAE-B3D4-EB634DCB5CA2}" presName="accentRepeatNode" presStyleLbl="solidFgAcc1" presStyleIdx="2" presStyleCnt="3"/>
      <dgm:spPr/>
    </dgm:pt>
  </dgm:ptLst>
  <dgm:cxnLst>
    <dgm:cxn modelId="{4B5FB8CE-1F7C-48E4-8464-341209359E1D}" srcId="{1ADDF72D-13FF-4108-8B30-8C62B8D29A3A}" destId="{F15BBEF7-51B5-4A2D-83CC-5562F0B0C284}" srcOrd="1" destOrd="0" parTransId="{A9FD8693-20F9-4E25-893D-ED110A36B1AB}" sibTransId="{7FB61363-D51F-4AAF-9241-71DD19D84D14}"/>
    <dgm:cxn modelId="{3DBA4006-6926-4CB2-8585-8E2B502BECDE}" type="presOf" srcId="{444E07C4-4A36-498A-84E8-F0C3B4F53140}" destId="{554EA17D-5DD3-49AD-AC09-2F4681ACB818}" srcOrd="0" destOrd="0" presId="urn:microsoft.com/office/officeart/2008/layout/VerticalCurvedList"/>
    <dgm:cxn modelId="{AF09A51A-5ED3-4FCE-8DB1-BFBB29AD79ED}" srcId="{1ADDF72D-13FF-4108-8B30-8C62B8D29A3A}" destId="{6472F304-BBDD-4FAE-B3D4-EB634DCB5CA2}" srcOrd="2" destOrd="0" parTransId="{AD1A100C-EF8E-49C0-BEC3-31B6DB1BC9C1}" sibTransId="{7FE3CFA1-4EED-48B3-8863-7B8B6A5D5808}"/>
    <dgm:cxn modelId="{60440504-852F-4402-BAD6-8E243ADE81F5}" type="presOf" srcId="{F15BBEF7-51B5-4A2D-83CC-5562F0B0C284}" destId="{F010C50B-4622-486E-8282-98AC6216974D}" srcOrd="0" destOrd="0" presId="urn:microsoft.com/office/officeart/2008/layout/VerticalCurvedList"/>
    <dgm:cxn modelId="{F6E5261D-2881-4400-808F-6F5830C58338}" type="presOf" srcId="{5135C12A-B5EC-493F-BAA6-50FAE67A11CB}" destId="{B027CB19-4927-4E13-B680-1E64698D9F1F}" srcOrd="0" destOrd="0" presId="urn:microsoft.com/office/officeart/2008/layout/VerticalCurvedList"/>
    <dgm:cxn modelId="{A7FB4944-7EE6-46BC-8560-CE1B8E1C506D}" type="presOf" srcId="{1ADDF72D-13FF-4108-8B30-8C62B8D29A3A}" destId="{81F238D0-C84C-4468-94C6-CE46470E0E0D}" srcOrd="0" destOrd="0" presId="urn:microsoft.com/office/officeart/2008/layout/VerticalCurvedList"/>
    <dgm:cxn modelId="{150F4FF9-6C2C-4B86-8444-6854F51584C3}" srcId="{1ADDF72D-13FF-4108-8B30-8C62B8D29A3A}" destId="{444E07C4-4A36-498A-84E8-F0C3B4F53140}" srcOrd="0" destOrd="0" parTransId="{3ED079DE-6622-4D76-88E3-CB0ED761F0EA}" sibTransId="{5135C12A-B5EC-493F-BAA6-50FAE67A11CB}"/>
    <dgm:cxn modelId="{3F4061DB-99F1-4E93-9154-A97963D1A619}" type="presOf" srcId="{6472F304-BBDD-4FAE-B3D4-EB634DCB5CA2}" destId="{3C37A1A3-C1BE-44DB-A3F8-56B01BF01B52}" srcOrd="0" destOrd="0" presId="urn:microsoft.com/office/officeart/2008/layout/VerticalCurvedList"/>
    <dgm:cxn modelId="{996BC252-FFDD-4B07-AC7B-5E667A5940D8}" type="presParOf" srcId="{81F238D0-C84C-4468-94C6-CE46470E0E0D}" destId="{8ACA42E9-C221-46C9-A39D-B0441774938F}" srcOrd="0" destOrd="0" presId="urn:microsoft.com/office/officeart/2008/layout/VerticalCurvedList"/>
    <dgm:cxn modelId="{D92B3594-B2C4-4B1E-BD54-ECC06C3DEB05}" type="presParOf" srcId="{8ACA42E9-C221-46C9-A39D-B0441774938F}" destId="{3CD026EA-B63F-4DC3-84A3-26E10BC16CED}" srcOrd="0" destOrd="0" presId="urn:microsoft.com/office/officeart/2008/layout/VerticalCurvedList"/>
    <dgm:cxn modelId="{A8AD6447-78C5-4D1E-AA3B-03108A7B2608}" type="presParOf" srcId="{3CD026EA-B63F-4DC3-84A3-26E10BC16CED}" destId="{22188706-92BB-42F5-A47D-9FFCC90DD194}" srcOrd="0" destOrd="0" presId="urn:microsoft.com/office/officeart/2008/layout/VerticalCurvedList"/>
    <dgm:cxn modelId="{61F1B487-1835-49AF-9C75-5A39AD6BE92A}" type="presParOf" srcId="{3CD026EA-B63F-4DC3-84A3-26E10BC16CED}" destId="{B027CB19-4927-4E13-B680-1E64698D9F1F}" srcOrd="1" destOrd="0" presId="urn:microsoft.com/office/officeart/2008/layout/VerticalCurvedList"/>
    <dgm:cxn modelId="{874F64E3-4FAF-406A-82FA-59B1C3F47614}" type="presParOf" srcId="{3CD026EA-B63F-4DC3-84A3-26E10BC16CED}" destId="{D35864C5-D9A6-46AD-8C9B-F14BF24DBDF9}" srcOrd="2" destOrd="0" presId="urn:microsoft.com/office/officeart/2008/layout/VerticalCurvedList"/>
    <dgm:cxn modelId="{3413F33C-4DC6-4B85-A9E7-77E088679C54}" type="presParOf" srcId="{3CD026EA-B63F-4DC3-84A3-26E10BC16CED}" destId="{DE5040B3-2984-4422-AC31-3D422542157B}" srcOrd="3" destOrd="0" presId="urn:microsoft.com/office/officeart/2008/layout/VerticalCurvedList"/>
    <dgm:cxn modelId="{78BDBA6E-7C20-443B-A6B6-639C554D8E39}" type="presParOf" srcId="{8ACA42E9-C221-46C9-A39D-B0441774938F}" destId="{554EA17D-5DD3-49AD-AC09-2F4681ACB818}" srcOrd="1" destOrd="0" presId="urn:microsoft.com/office/officeart/2008/layout/VerticalCurvedList"/>
    <dgm:cxn modelId="{339023E4-087D-44DB-BE4A-A5FE9E12F41F}" type="presParOf" srcId="{8ACA42E9-C221-46C9-A39D-B0441774938F}" destId="{AEBBCDD0-FBE8-4593-8DEA-C16EB53F3B52}" srcOrd="2" destOrd="0" presId="urn:microsoft.com/office/officeart/2008/layout/VerticalCurvedList"/>
    <dgm:cxn modelId="{B15226BD-EA87-4772-A5C6-95F55818D76B}" type="presParOf" srcId="{AEBBCDD0-FBE8-4593-8DEA-C16EB53F3B52}" destId="{304D8E68-B3A1-4B46-980B-6B4716D78C60}" srcOrd="0" destOrd="0" presId="urn:microsoft.com/office/officeart/2008/layout/VerticalCurvedList"/>
    <dgm:cxn modelId="{94F0C4EA-BB79-4BCE-93D9-F51E070F3881}" type="presParOf" srcId="{8ACA42E9-C221-46C9-A39D-B0441774938F}" destId="{F010C50B-4622-486E-8282-98AC6216974D}" srcOrd="3" destOrd="0" presId="urn:microsoft.com/office/officeart/2008/layout/VerticalCurvedList"/>
    <dgm:cxn modelId="{C66D6231-3CA0-4FC5-B5E2-FAB9599A9AE1}" type="presParOf" srcId="{8ACA42E9-C221-46C9-A39D-B0441774938F}" destId="{88DC2175-5857-42CD-AC96-7593D1BD1369}" srcOrd="4" destOrd="0" presId="urn:microsoft.com/office/officeart/2008/layout/VerticalCurvedList"/>
    <dgm:cxn modelId="{3798FC25-5583-49A5-B7BD-B01465EDFBCA}" type="presParOf" srcId="{88DC2175-5857-42CD-AC96-7593D1BD1369}" destId="{7B77A560-7CB6-4663-A2A9-F262EC2A241C}" srcOrd="0" destOrd="0" presId="urn:microsoft.com/office/officeart/2008/layout/VerticalCurvedList"/>
    <dgm:cxn modelId="{63E49321-6ABD-468A-A092-A29FA9B9D679}" type="presParOf" srcId="{8ACA42E9-C221-46C9-A39D-B0441774938F}" destId="{3C37A1A3-C1BE-44DB-A3F8-56B01BF01B52}" srcOrd="5" destOrd="0" presId="urn:microsoft.com/office/officeart/2008/layout/VerticalCurvedList"/>
    <dgm:cxn modelId="{6D00830E-810F-411A-9223-069B658A8999}" type="presParOf" srcId="{8ACA42E9-C221-46C9-A39D-B0441774938F}" destId="{D17E1486-659A-48F8-AED1-DD6DCBCBD18E}" srcOrd="6" destOrd="0" presId="urn:microsoft.com/office/officeart/2008/layout/VerticalCurvedList"/>
    <dgm:cxn modelId="{EB24C2BB-665C-439B-9AB0-BB556B908C03}" type="presParOf" srcId="{D17E1486-659A-48F8-AED1-DD6DCBCBD18E}" destId="{C4410021-80C0-4507-96E5-9185ACA948C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0BB468-DE21-425F-92F1-1ABDD021E535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E52E47A-719D-4682-83C7-9CFB7D2228C4}">
      <dgm:prSet phldrT="[Текст]"/>
      <dgm:spPr/>
      <dgm:t>
        <a:bodyPr/>
        <a:lstStyle/>
        <a:p>
          <a:r>
            <a:rPr lang="ru-RU" b="1" i="0" dirty="0" smtClean="0">
              <a:latin typeface="Arial" panose="020B0604020202020204" pitchFamily="34" charset="0"/>
              <a:cs typeface="Arial" panose="020B0604020202020204" pitchFamily="34" charset="0"/>
            </a:rPr>
            <a:t>Личностные</a:t>
          </a:r>
          <a:endParaRPr lang="ru-RU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80B08E-10A6-4708-B39C-A46A512453B6}" type="parTrans" cxnId="{CCF801A6-A991-4328-859B-F831A5ED6D52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204CDD-AC0F-445F-AE25-07A005DD838D}" type="sibTrans" cxnId="{CCF801A6-A991-4328-859B-F831A5ED6D52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B6E3E2-1A23-4607-ABAA-9F48CB5A6B23}">
      <dgm:prSet phldrT="[Текст]" custT="1"/>
      <dgm:spPr/>
      <dgm:t>
        <a:bodyPr/>
        <a:lstStyle/>
        <a:p>
          <a:pPr algn="ctr">
            <a:lnSpc>
              <a:spcPct val="90000"/>
            </a:lnSpc>
            <a:spcAft>
              <a:spcPts val="0"/>
            </a:spcAft>
          </a:pPr>
          <a:r>
            <a:rPr lang="ru-RU" sz="1600" b="1" i="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Самоопределение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0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</a:t>
          </a:r>
          <a:r>
            <a:rPr lang="ru-RU" sz="1400" i="0" dirty="0" smtClean="0">
              <a:latin typeface="Arial" panose="020B0604020202020204" pitchFamily="34" charset="0"/>
              <a:cs typeface="Arial" panose="020B0604020202020204" pitchFamily="34" charset="0"/>
            </a:rPr>
            <a:t>Внутренняя позиция школьника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0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С</a:t>
          </a:r>
          <a:r>
            <a:rPr lang="ru-RU" sz="1400" i="0" dirty="0" smtClean="0">
              <a:latin typeface="Arial" panose="020B0604020202020204" pitchFamily="34" charset="0"/>
              <a:cs typeface="Arial" panose="020B0604020202020204" pitchFamily="34" charset="0"/>
            </a:rPr>
            <a:t>амоидентификация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0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С</a:t>
          </a:r>
          <a:r>
            <a:rPr lang="ru-RU" sz="1400" i="0" dirty="0" smtClean="0">
              <a:latin typeface="Arial" panose="020B0604020202020204" pitchFamily="34" charset="0"/>
              <a:cs typeface="Arial" panose="020B0604020202020204" pitchFamily="34" charset="0"/>
            </a:rPr>
            <a:t>амоуважение и самооценка</a:t>
          </a:r>
          <a:endParaRPr lang="ru-RU" sz="140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CBA1D2-F7D7-4074-9435-E2AF7A5FD301}" type="parTrans" cxnId="{0D5E2F12-3F8E-449E-98A2-0E54D637FA55}">
      <dgm:prSet/>
      <dgm:spPr/>
      <dgm:t>
        <a:bodyPr/>
        <a:lstStyle/>
        <a:p>
          <a:endParaRPr lang="ru-RU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FF624A-A4A3-4D57-A310-7A4E437ED061}" type="sibTrans" cxnId="{0D5E2F12-3F8E-449E-98A2-0E54D637FA55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64AB4D-7336-4DCD-A43F-4BED2B496393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b="1" i="0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Смыслообразование</a:t>
          </a:r>
          <a:endParaRPr lang="ru-RU" sz="1600" b="1" i="0" dirty="0" smtClean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100" b="0" i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</a:t>
          </a:r>
          <a:r>
            <a:rPr lang="ru-RU" sz="1400" b="0" i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Мотивация </a:t>
          </a:r>
          <a:r>
            <a:rPr lang="ru-RU" sz="1400" b="0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(учебная, социальная)</a:t>
          </a:r>
          <a:endParaRPr lang="ru-RU" sz="1400" b="0" i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3A81A1-5330-4E84-91CB-65F50F26D11A}" type="parTrans" cxnId="{6608B81E-FFDA-4D4A-81E8-48288072C977}">
      <dgm:prSet/>
      <dgm:spPr/>
      <dgm:t>
        <a:bodyPr/>
        <a:lstStyle/>
        <a:p>
          <a:endParaRPr lang="ru-RU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4223A3-7492-44C8-8CD8-DB5BD4077CE7}" type="sibTrans" cxnId="{6608B81E-FFDA-4D4A-81E8-48288072C977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AAF5A4-C3EB-4DB6-AF16-CB3AD7ECAD35}">
      <dgm:prSet phldrT="[Текст]"/>
      <dgm:spPr/>
      <dgm:t>
        <a:bodyPr/>
        <a:lstStyle/>
        <a:p>
          <a:r>
            <a:rPr lang="ru-RU" b="1" i="0" dirty="0" err="1" smtClean="0">
              <a:latin typeface="Arial" panose="020B0604020202020204" pitchFamily="34" charset="0"/>
              <a:cs typeface="Arial" panose="020B0604020202020204" pitchFamily="34" charset="0"/>
            </a:rPr>
            <a:t>Метапредметные</a:t>
          </a:r>
          <a:endParaRPr lang="ru-RU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3CA073-4206-455F-93B2-5C31F729C3A6}" type="parTrans" cxnId="{F8F57376-1A96-4EDD-81A1-43282C728FBA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ED254F-E8F5-4633-BDE7-ABBEAA157606}" type="sibTrans" cxnId="{F8F57376-1A96-4EDD-81A1-43282C728FBA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402F8F-27E6-4081-B3D2-DF49D5B843A6}">
      <dgm:prSet phldrT="[Текст]" custT="1"/>
      <dgm:spPr/>
      <dgm:t>
        <a:bodyPr/>
        <a:lstStyle/>
        <a:p>
          <a:pPr algn="ctr">
            <a:lnSpc>
              <a:spcPct val="90000"/>
            </a:lnSpc>
            <a:spcAft>
              <a:spcPts val="0"/>
            </a:spcAft>
          </a:pPr>
          <a:r>
            <a:rPr lang="ru-RU" sz="1600" b="1" i="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Познавательные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0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Работа с информацией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0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Работа с учебными моделями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0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Использование знаково-  символических средств, общих схем решения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0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Выполнение логических операций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0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Определение границ собственного знания и незнания</a:t>
          </a:r>
          <a:endParaRPr lang="ru-RU" sz="1400" b="0" i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3D4DEF-DB7B-4918-ABB3-79BFB30C3422}" type="parTrans" cxnId="{520D3557-56C8-4792-9EA7-A3C480F95839}">
      <dgm:prSet/>
      <dgm:spPr/>
      <dgm:t>
        <a:bodyPr/>
        <a:lstStyle/>
        <a:p>
          <a:endParaRPr lang="ru-RU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354743-36C2-420A-994C-86D1379B9B92}" type="sibTrans" cxnId="{520D3557-56C8-4792-9EA7-A3C480F95839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7EB9FE-B57D-4DB8-9350-F294E82D8619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b="1" i="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Регулятивные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0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Целеполагание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0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Планирование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0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Прогнозирование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0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Контроль и коррекция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0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Оценка</a:t>
          </a:r>
        </a:p>
      </dgm:t>
    </dgm:pt>
    <dgm:pt modelId="{DCCE25C8-3301-4438-B1F1-044668A272E5}" type="parTrans" cxnId="{287FC657-3B6E-4AEA-B11F-6DDF35A0B7A2}">
      <dgm:prSet/>
      <dgm:spPr/>
      <dgm:t>
        <a:bodyPr/>
        <a:lstStyle/>
        <a:p>
          <a:endParaRPr lang="ru-RU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C37353-4057-44E0-8F23-DBC0B9E257DA}" type="sibTrans" cxnId="{287FC657-3B6E-4AEA-B11F-6DDF35A0B7A2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1C816A-79D0-4AF1-BECA-7B81C3875938}">
      <dgm:prSet/>
      <dgm:spPr/>
      <dgm:t>
        <a:bodyPr/>
        <a:lstStyle/>
        <a:p>
          <a:r>
            <a:rPr lang="ru-RU" b="1" i="0" dirty="0" smtClean="0">
              <a:latin typeface="Arial" panose="020B0604020202020204" pitchFamily="34" charset="0"/>
              <a:cs typeface="Arial" panose="020B0604020202020204" pitchFamily="34" charset="0"/>
            </a:rPr>
            <a:t>Предметные</a:t>
          </a:r>
          <a:endParaRPr lang="ru-RU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46795B-65D9-4894-BAE7-D93C35D28783}" type="parTrans" cxnId="{7771FA7E-79D4-49F1-BCDC-2FE8DAA6AD2F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CEABB7-A5A4-44BA-81D3-7B9313D3C72C}" type="sibTrans" cxnId="{7771FA7E-79D4-49F1-BCDC-2FE8DAA6AD2F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5BA6A4-0692-49D1-9CFB-2AD63562744F}">
      <dgm:prSet custT="1"/>
      <dgm:spPr/>
      <dgm:t>
        <a:bodyPr/>
        <a:lstStyle/>
        <a:p>
          <a:r>
            <a:rPr lang="ru-RU" sz="1300" b="0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Основы системы научных знаний</a:t>
          </a:r>
          <a:endParaRPr lang="ru-RU" sz="1300" b="0" i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588DFB-1A0D-4471-8E63-AD289E053439}" type="parTrans" cxnId="{267F4BA0-B25D-4DD0-B39B-44C42CFAE488}">
      <dgm:prSet/>
      <dgm:spPr/>
      <dgm:t>
        <a:bodyPr/>
        <a:lstStyle/>
        <a:p>
          <a:endParaRPr lang="ru-RU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9CDC2C-5E3E-44FE-B581-CCC643D20158}" type="sibTrans" cxnId="{267F4BA0-B25D-4DD0-B39B-44C42CFAE488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8E9002-3228-40B7-A572-ADA162E6007D}">
      <dgm:prSet custT="1"/>
      <dgm:spPr/>
      <dgm:t>
        <a:bodyPr/>
        <a:lstStyle/>
        <a:p>
          <a:r>
            <a:rPr lang="ru-RU" sz="1300" b="0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Опыт предметной деятельности по получению, преобразованию и применению нового знания</a:t>
          </a:r>
          <a:endParaRPr lang="ru-RU" sz="1300" b="0" i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A92688-5B3F-4D43-8A21-3F08954631F1}" type="parTrans" cxnId="{396CC82C-213D-4E36-8C94-8614229E7C7C}">
      <dgm:prSet/>
      <dgm:spPr/>
      <dgm:t>
        <a:bodyPr/>
        <a:lstStyle/>
        <a:p>
          <a:endParaRPr lang="ru-RU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F4E8B4-6137-4185-99DD-1A48EBE98FAE}" type="sibTrans" cxnId="{396CC82C-213D-4E36-8C94-8614229E7C7C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40F6BB-6AD7-4D1C-9766-0DDA1D653897}">
      <dgm:prSet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b="1" i="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Ценностная и морально-этическая ориентация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0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Ориентация на выполнение морально-нравственных норм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0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Способность к решению моральных проблем на основе </a:t>
          </a:r>
          <a:r>
            <a:rPr lang="ru-RU" sz="1400" b="0" i="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децентрации</a:t>
          </a:r>
          <a:endParaRPr lang="ru-RU" sz="1400" b="0" i="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0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Оценка своих поступков</a:t>
          </a:r>
          <a:endParaRPr lang="ru-RU" sz="1400" b="0" i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F181AE-D54E-435E-B008-4188A0E8A9CB}" type="parTrans" cxnId="{06DD341B-0317-4E0D-92DC-073D8BDE267D}">
      <dgm:prSet/>
      <dgm:spPr/>
      <dgm:t>
        <a:bodyPr/>
        <a:lstStyle/>
        <a:p>
          <a:endParaRPr lang="ru-RU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53CAB5-5CF4-4992-A128-02646CD36413}" type="sibTrans" cxnId="{06DD341B-0317-4E0D-92DC-073D8BDE267D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AA0E6B-6922-428E-AC6E-30DA74C6F5BA}">
      <dgm:prSet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b="1" i="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Коммуникативные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0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Речевая деятельность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0" i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Навыки сотрудничества</a:t>
          </a:r>
          <a:endParaRPr lang="ru-RU" sz="1400" b="0" i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6BC71D-1903-4E36-8338-00DF17D64837}" type="parTrans" cxnId="{C35CCC90-6A6D-4879-BA4B-9310CDFD27B9}">
      <dgm:prSet/>
      <dgm:spPr/>
      <dgm:t>
        <a:bodyPr/>
        <a:lstStyle/>
        <a:p>
          <a:endParaRPr lang="ru-RU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645771-3BE2-4EB4-A296-D375699A846A}" type="sibTrans" cxnId="{C35CCC90-6A6D-4879-BA4B-9310CDFD27B9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6A9C91-469B-4E38-B6C0-AB742849BC33}" type="pres">
      <dgm:prSet presAssocID="{A60BB468-DE21-425F-92F1-1ABDD021E53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B0C75F9-4665-4B39-AB23-9B4A5B155B10}" type="pres">
      <dgm:prSet presAssocID="{4E52E47A-719D-4682-83C7-9CFB7D2228C4}" presName="root" presStyleCnt="0"/>
      <dgm:spPr/>
    </dgm:pt>
    <dgm:pt modelId="{EB87DDBF-DE14-4BE4-964A-86C799EB3D0D}" type="pres">
      <dgm:prSet presAssocID="{4E52E47A-719D-4682-83C7-9CFB7D2228C4}" presName="rootComposite" presStyleCnt="0"/>
      <dgm:spPr/>
    </dgm:pt>
    <dgm:pt modelId="{CB440EA5-94A7-4F29-B190-2089ABD52701}" type="pres">
      <dgm:prSet presAssocID="{4E52E47A-719D-4682-83C7-9CFB7D2228C4}" presName="rootText" presStyleLbl="node1" presStyleIdx="0" presStyleCnt="3" custScaleX="511644" custScaleY="190105"/>
      <dgm:spPr/>
      <dgm:t>
        <a:bodyPr/>
        <a:lstStyle/>
        <a:p>
          <a:endParaRPr lang="ru-RU"/>
        </a:p>
      </dgm:t>
    </dgm:pt>
    <dgm:pt modelId="{4DD10CDD-5897-4D65-B88C-C61DDF47729F}" type="pres">
      <dgm:prSet presAssocID="{4E52E47A-719D-4682-83C7-9CFB7D2228C4}" presName="rootConnector" presStyleLbl="node1" presStyleIdx="0" presStyleCnt="3"/>
      <dgm:spPr/>
      <dgm:t>
        <a:bodyPr/>
        <a:lstStyle/>
        <a:p>
          <a:endParaRPr lang="ru-RU"/>
        </a:p>
      </dgm:t>
    </dgm:pt>
    <dgm:pt modelId="{7BF72725-7D48-46BE-A32C-EE5CCA159F36}" type="pres">
      <dgm:prSet presAssocID="{4E52E47A-719D-4682-83C7-9CFB7D2228C4}" presName="childShape" presStyleCnt="0"/>
      <dgm:spPr/>
    </dgm:pt>
    <dgm:pt modelId="{EFB5B6CC-31D9-44E0-90CC-B7DAA0C8877F}" type="pres">
      <dgm:prSet presAssocID="{59CBA1D2-F7D7-4074-9435-E2AF7A5FD301}" presName="Name13" presStyleLbl="parChTrans1D2" presStyleIdx="0" presStyleCnt="8" custSzY="521538"/>
      <dgm:spPr/>
      <dgm:t>
        <a:bodyPr/>
        <a:lstStyle/>
        <a:p>
          <a:endParaRPr lang="ru-RU"/>
        </a:p>
      </dgm:t>
    </dgm:pt>
    <dgm:pt modelId="{B27EEA59-7867-41BB-A795-1C1D21C02E3D}" type="pres">
      <dgm:prSet presAssocID="{C0B6E3E2-1A23-4607-ABAA-9F48CB5A6B23}" presName="childText" presStyleLbl="bgAcc1" presStyleIdx="0" presStyleCnt="8" custScaleX="519973" custScaleY="4383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B4AE7-259E-4E4F-962B-2F33C389110D}" type="pres">
      <dgm:prSet presAssocID="{0D3A81A1-5330-4E84-91CB-65F50F26D11A}" presName="Name13" presStyleLbl="parChTrans1D2" presStyleIdx="1" presStyleCnt="8" custSzY="1390768"/>
      <dgm:spPr/>
      <dgm:t>
        <a:bodyPr/>
        <a:lstStyle/>
        <a:p>
          <a:endParaRPr lang="ru-RU"/>
        </a:p>
      </dgm:t>
    </dgm:pt>
    <dgm:pt modelId="{89C576EB-BFC1-46BB-8951-9D79E27F2017}" type="pres">
      <dgm:prSet presAssocID="{FB64AB4D-7336-4DCD-A43F-4BED2B496393}" presName="childText" presStyleLbl="bgAcc1" presStyleIdx="1" presStyleCnt="8" custScaleX="515391" custScaleY="2423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887E48-52A3-4357-BA14-8D15EEDD639E}" type="pres">
      <dgm:prSet presAssocID="{36F181AE-D54E-435E-B008-4188A0E8A9CB}" presName="Name13" presStyleLbl="parChTrans1D2" presStyleIdx="2" presStyleCnt="8"/>
      <dgm:spPr/>
      <dgm:t>
        <a:bodyPr/>
        <a:lstStyle/>
        <a:p>
          <a:endParaRPr lang="ru-RU"/>
        </a:p>
      </dgm:t>
    </dgm:pt>
    <dgm:pt modelId="{915C42B1-2304-4DCE-AD02-D288426F6FC3}" type="pres">
      <dgm:prSet presAssocID="{AA40F6BB-6AD7-4D1C-9766-0DDA1D653897}" presName="childText" presStyleLbl="bgAcc1" presStyleIdx="2" presStyleCnt="8" custScaleX="518226" custScaleY="689157" custLinFactNeighborX="-12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29F31F-8496-4E3C-BD1D-88F61D2603D0}" type="pres">
      <dgm:prSet presAssocID="{CEAAF5A4-C3EB-4DB6-AF16-CB3AD7ECAD35}" presName="root" presStyleCnt="0"/>
      <dgm:spPr/>
    </dgm:pt>
    <dgm:pt modelId="{14BF54DE-C587-45CC-888E-A8779A3C0E0C}" type="pres">
      <dgm:prSet presAssocID="{CEAAF5A4-C3EB-4DB6-AF16-CB3AD7ECAD35}" presName="rootComposite" presStyleCnt="0"/>
      <dgm:spPr/>
    </dgm:pt>
    <dgm:pt modelId="{4C77FF23-17AF-473D-9DE2-2BBF4268806E}" type="pres">
      <dgm:prSet presAssocID="{CEAAF5A4-C3EB-4DB6-AF16-CB3AD7ECAD35}" presName="rootText" presStyleLbl="node1" presStyleIdx="1" presStyleCnt="3" custScaleX="511644" custScaleY="190105"/>
      <dgm:spPr/>
      <dgm:t>
        <a:bodyPr/>
        <a:lstStyle/>
        <a:p>
          <a:endParaRPr lang="ru-RU"/>
        </a:p>
      </dgm:t>
    </dgm:pt>
    <dgm:pt modelId="{0988F6D6-DF44-41FA-9433-A694DEE122EE}" type="pres">
      <dgm:prSet presAssocID="{CEAAF5A4-C3EB-4DB6-AF16-CB3AD7ECAD35}" presName="rootConnector" presStyleLbl="node1" presStyleIdx="1" presStyleCnt="3"/>
      <dgm:spPr/>
      <dgm:t>
        <a:bodyPr/>
        <a:lstStyle/>
        <a:p>
          <a:endParaRPr lang="ru-RU"/>
        </a:p>
      </dgm:t>
    </dgm:pt>
    <dgm:pt modelId="{6E15AB51-3614-4E8A-B3C6-E52B53B3110F}" type="pres">
      <dgm:prSet presAssocID="{CEAAF5A4-C3EB-4DB6-AF16-CB3AD7ECAD35}" presName="childShape" presStyleCnt="0"/>
      <dgm:spPr/>
    </dgm:pt>
    <dgm:pt modelId="{EF6A0DC3-C5B4-4DF5-B418-ECF9B0DDFF81}" type="pres">
      <dgm:prSet presAssocID="{493D4DEF-DB7B-4918-ABB3-79BFB30C3422}" presName="Name13" presStyleLbl="parChTrans1D2" presStyleIdx="3" presStyleCnt="8" custSzY="521538"/>
      <dgm:spPr/>
      <dgm:t>
        <a:bodyPr/>
        <a:lstStyle/>
        <a:p>
          <a:endParaRPr lang="ru-RU"/>
        </a:p>
      </dgm:t>
    </dgm:pt>
    <dgm:pt modelId="{0E0E3157-E57C-468A-93CD-602BF5D174F3}" type="pres">
      <dgm:prSet presAssocID="{E4402F8F-27E6-4081-B3D2-DF49D5B843A6}" presName="childText" presStyleLbl="bgAcc1" presStyleIdx="3" presStyleCnt="8" custScaleX="572215" custScaleY="755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B9A2E7-1950-46CA-A4DF-B40F05A31523}" type="pres">
      <dgm:prSet presAssocID="{DCCE25C8-3301-4438-B1F1-044668A272E5}" presName="Name13" presStyleLbl="parChTrans1D2" presStyleIdx="4" presStyleCnt="8" custSzY="1390768"/>
      <dgm:spPr/>
      <dgm:t>
        <a:bodyPr/>
        <a:lstStyle/>
        <a:p>
          <a:endParaRPr lang="ru-RU"/>
        </a:p>
      </dgm:t>
    </dgm:pt>
    <dgm:pt modelId="{F55FC5C2-F175-48C9-9AB8-E1E4CC291381}" type="pres">
      <dgm:prSet presAssocID="{B37EB9FE-B57D-4DB8-9350-F294E82D8619}" presName="childText" presStyleLbl="bgAcc1" presStyleIdx="4" presStyleCnt="8" custScaleX="572215" custScaleY="4335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836CD9-ECFD-4A1A-AB9A-7F8FE01657D0}" type="pres">
      <dgm:prSet presAssocID="{F36BC71D-1903-4E36-8338-00DF17D64837}" presName="Name13" presStyleLbl="parChTrans1D2" presStyleIdx="5" presStyleCnt="8"/>
      <dgm:spPr/>
      <dgm:t>
        <a:bodyPr/>
        <a:lstStyle/>
        <a:p>
          <a:endParaRPr lang="ru-RU"/>
        </a:p>
      </dgm:t>
    </dgm:pt>
    <dgm:pt modelId="{0564CD0B-57EF-46B4-AE3E-3222BE5A18E0}" type="pres">
      <dgm:prSet presAssocID="{89AA0E6B-6922-428E-AC6E-30DA74C6F5BA}" presName="childText" presStyleLbl="bgAcc1" presStyleIdx="5" presStyleCnt="8" custScaleX="572215" custScaleY="2491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EA1679-6BCC-4F71-A425-4D590265EA8A}" type="pres">
      <dgm:prSet presAssocID="{281C816A-79D0-4AF1-BECA-7B81C3875938}" presName="root" presStyleCnt="0"/>
      <dgm:spPr/>
    </dgm:pt>
    <dgm:pt modelId="{32C22F96-84BD-4E26-A0EE-D0CA36F36A8E}" type="pres">
      <dgm:prSet presAssocID="{281C816A-79D0-4AF1-BECA-7B81C3875938}" presName="rootComposite" presStyleCnt="0"/>
      <dgm:spPr/>
    </dgm:pt>
    <dgm:pt modelId="{151BDF4D-A64B-48AC-A89F-B219B4470D3A}" type="pres">
      <dgm:prSet presAssocID="{281C816A-79D0-4AF1-BECA-7B81C3875938}" presName="rootText" presStyleLbl="node1" presStyleIdx="2" presStyleCnt="3" custScaleX="511644" custScaleY="190105"/>
      <dgm:spPr/>
      <dgm:t>
        <a:bodyPr/>
        <a:lstStyle/>
        <a:p>
          <a:endParaRPr lang="ru-RU"/>
        </a:p>
      </dgm:t>
    </dgm:pt>
    <dgm:pt modelId="{B22FFD8D-BCD2-4524-B062-8A3D2D1C5501}" type="pres">
      <dgm:prSet presAssocID="{281C816A-79D0-4AF1-BECA-7B81C3875938}" presName="rootConnector" presStyleLbl="node1" presStyleIdx="2" presStyleCnt="3"/>
      <dgm:spPr/>
      <dgm:t>
        <a:bodyPr/>
        <a:lstStyle/>
        <a:p>
          <a:endParaRPr lang="ru-RU"/>
        </a:p>
      </dgm:t>
    </dgm:pt>
    <dgm:pt modelId="{D4DDCA06-CE81-4C1F-8B19-622F6CF4F017}" type="pres">
      <dgm:prSet presAssocID="{281C816A-79D0-4AF1-BECA-7B81C3875938}" presName="childShape" presStyleCnt="0"/>
      <dgm:spPr/>
    </dgm:pt>
    <dgm:pt modelId="{EF76E9B3-6D94-4D70-9FD1-A2687A156A74}" type="pres">
      <dgm:prSet presAssocID="{02588DFB-1A0D-4471-8E63-AD289E053439}" presName="Name13" presStyleLbl="parChTrans1D2" presStyleIdx="6" presStyleCnt="8" custSzY="521538"/>
      <dgm:spPr/>
      <dgm:t>
        <a:bodyPr/>
        <a:lstStyle/>
        <a:p>
          <a:endParaRPr lang="ru-RU"/>
        </a:p>
      </dgm:t>
    </dgm:pt>
    <dgm:pt modelId="{DC310B7E-4826-4B25-A9B1-04F3672EC8B0}" type="pres">
      <dgm:prSet presAssocID="{445BA6A4-0692-49D1-9CFB-2AD63562744F}" presName="childText" presStyleLbl="bgAcc1" presStyleIdx="6" presStyleCnt="8" custScaleX="447289" custScaleY="1662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280AAD-1323-4D40-A6AB-E0B2EF205DE3}" type="pres">
      <dgm:prSet presAssocID="{86A92688-5B3F-4D43-8A21-3F08954631F1}" presName="Name13" presStyleLbl="parChTrans1D2" presStyleIdx="7" presStyleCnt="8" custSzY="1390768"/>
      <dgm:spPr/>
      <dgm:t>
        <a:bodyPr/>
        <a:lstStyle/>
        <a:p>
          <a:endParaRPr lang="ru-RU"/>
        </a:p>
      </dgm:t>
    </dgm:pt>
    <dgm:pt modelId="{A60ADF47-D084-45FC-AD5D-4AFE8F8016FA}" type="pres">
      <dgm:prSet presAssocID="{218E9002-3228-40B7-A572-ADA162E6007D}" presName="childText" presStyleLbl="bgAcc1" presStyleIdx="7" presStyleCnt="8" custScaleX="447289" custScaleY="3147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9F20BD-A8F4-4608-827C-262E9D9A55BA}" type="presOf" srcId="{59CBA1D2-F7D7-4074-9435-E2AF7A5FD301}" destId="{EFB5B6CC-31D9-44E0-90CC-B7DAA0C8877F}" srcOrd="0" destOrd="0" presId="urn:microsoft.com/office/officeart/2005/8/layout/hierarchy3"/>
    <dgm:cxn modelId="{7771FA7E-79D4-49F1-BCDC-2FE8DAA6AD2F}" srcId="{A60BB468-DE21-425F-92F1-1ABDD021E535}" destId="{281C816A-79D0-4AF1-BECA-7B81C3875938}" srcOrd="2" destOrd="0" parTransId="{C946795B-65D9-4894-BAE7-D93C35D28783}" sibTransId="{9CCEABB7-A5A4-44BA-81D3-7B9313D3C72C}"/>
    <dgm:cxn modelId="{094F2B17-3385-4439-B135-913AF8D4A676}" type="presOf" srcId="{89AA0E6B-6922-428E-AC6E-30DA74C6F5BA}" destId="{0564CD0B-57EF-46B4-AE3E-3222BE5A18E0}" srcOrd="0" destOrd="0" presId="urn:microsoft.com/office/officeart/2005/8/layout/hierarchy3"/>
    <dgm:cxn modelId="{5A7CC545-925D-4ED6-8FD4-7FF5A3177E59}" type="presOf" srcId="{218E9002-3228-40B7-A572-ADA162E6007D}" destId="{A60ADF47-D084-45FC-AD5D-4AFE8F8016FA}" srcOrd="0" destOrd="0" presId="urn:microsoft.com/office/officeart/2005/8/layout/hierarchy3"/>
    <dgm:cxn modelId="{C19A9D2C-2E8E-4BB9-A1B6-04613BEF8A3D}" type="presOf" srcId="{281C816A-79D0-4AF1-BECA-7B81C3875938}" destId="{151BDF4D-A64B-48AC-A89F-B219B4470D3A}" srcOrd="0" destOrd="0" presId="urn:microsoft.com/office/officeart/2005/8/layout/hierarchy3"/>
    <dgm:cxn modelId="{19187C43-CCB7-4EE9-9CA8-D724B79AC3F7}" type="presOf" srcId="{0D3A81A1-5330-4E84-91CB-65F50F26D11A}" destId="{8D2B4AE7-259E-4E4F-962B-2F33C389110D}" srcOrd="0" destOrd="0" presId="urn:microsoft.com/office/officeart/2005/8/layout/hierarchy3"/>
    <dgm:cxn modelId="{7244D6FA-9599-47B7-B7C6-B68A93BF6FCF}" type="presOf" srcId="{A60BB468-DE21-425F-92F1-1ABDD021E535}" destId="{4F6A9C91-469B-4E38-B6C0-AB742849BC33}" srcOrd="0" destOrd="0" presId="urn:microsoft.com/office/officeart/2005/8/layout/hierarchy3"/>
    <dgm:cxn modelId="{9C803FE9-D689-44C2-BB83-7A08F20E3C62}" type="presOf" srcId="{86A92688-5B3F-4D43-8A21-3F08954631F1}" destId="{BC280AAD-1323-4D40-A6AB-E0B2EF205DE3}" srcOrd="0" destOrd="0" presId="urn:microsoft.com/office/officeart/2005/8/layout/hierarchy3"/>
    <dgm:cxn modelId="{267F4BA0-B25D-4DD0-B39B-44C42CFAE488}" srcId="{281C816A-79D0-4AF1-BECA-7B81C3875938}" destId="{445BA6A4-0692-49D1-9CFB-2AD63562744F}" srcOrd="0" destOrd="0" parTransId="{02588DFB-1A0D-4471-8E63-AD289E053439}" sibTransId="{B49CDC2C-5E3E-44FE-B581-CCC643D20158}"/>
    <dgm:cxn modelId="{F8F57376-1A96-4EDD-81A1-43282C728FBA}" srcId="{A60BB468-DE21-425F-92F1-1ABDD021E535}" destId="{CEAAF5A4-C3EB-4DB6-AF16-CB3AD7ECAD35}" srcOrd="1" destOrd="0" parTransId="{F73CA073-4206-455F-93B2-5C31F729C3A6}" sibTransId="{31ED254F-E8F5-4633-BDE7-ABBEAA157606}"/>
    <dgm:cxn modelId="{C35CCC90-6A6D-4879-BA4B-9310CDFD27B9}" srcId="{CEAAF5A4-C3EB-4DB6-AF16-CB3AD7ECAD35}" destId="{89AA0E6B-6922-428E-AC6E-30DA74C6F5BA}" srcOrd="2" destOrd="0" parTransId="{F36BC71D-1903-4E36-8338-00DF17D64837}" sibTransId="{3A645771-3BE2-4EB4-A296-D375699A846A}"/>
    <dgm:cxn modelId="{DE43C14D-FB8A-407F-AC04-39DC70F41281}" type="presOf" srcId="{E4402F8F-27E6-4081-B3D2-DF49D5B843A6}" destId="{0E0E3157-E57C-468A-93CD-602BF5D174F3}" srcOrd="0" destOrd="0" presId="urn:microsoft.com/office/officeart/2005/8/layout/hierarchy3"/>
    <dgm:cxn modelId="{6608B81E-FFDA-4D4A-81E8-48288072C977}" srcId="{4E52E47A-719D-4682-83C7-9CFB7D2228C4}" destId="{FB64AB4D-7336-4DCD-A43F-4BED2B496393}" srcOrd="1" destOrd="0" parTransId="{0D3A81A1-5330-4E84-91CB-65F50F26D11A}" sibTransId="{B34223A3-7492-44C8-8CD8-DB5BD4077CE7}"/>
    <dgm:cxn modelId="{CCF801A6-A991-4328-859B-F831A5ED6D52}" srcId="{A60BB468-DE21-425F-92F1-1ABDD021E535}" destId="{4E52E47A-719D-4682-83C7-9CFB7D2228C4}" srcOrd="0" destOrd="0" parTransId="{5780B08E-10A6-4708-B39C-A46A512453B6}" sibTransId="{CD204CDD-AC0F-445F-AE25-07A005DD838D}"/>
    <dgm:cxn modelId="{FE071951-FED5-4E63-8D8D-4F675BBAA5F9}" type="presOf" srcId="{281C816A-79D0-4AF1-BECA-7B81C3875938}" destId="{B22FFD8D-BCD2-4524-B062-8A3D2D1C5501}" srcOrd="1" destOrd="0" presId="urn:microsoft.com/office/officeart/2005/8/layout/hierarchy3"/>
    <dgm:cxn modelId="{9D235461-38CA-402E-A766-37698EF0D025}" type="presOf" srcId="{493D4DEF-DB7B-4918-ABB3-79BFB30C3422}" destId="{EF6A0DC3-C5B4-4DF5-B418-ECF9B0DDFF81}" srcOrd="0" destOrd="0" presId="urn:microsoft.com/office/officeart/2005/8/layout/hierarchy3"/>
    <dgm:cxn modelId="{A49305B1-D7D3-42DC-BB80-8D4E69952AFC}" type="presOf" srcId="{36F181AE-D54E-435E-B008-4188A0E8A9CB}" destId="{3F887E48-52A3-4357-BA14-8D15EEDD639E}" srcOrd="0" destOrd="0" presId="urn:microsoft.com/office/officeart/2005/8/layout/hierarchy3"/>
    <dgm:cxn modelId="{06DD341B-0317-4E0D-92DC-073D8BDE267D}" srcId="{4E52E47A-719D-4682-83C7-9CFB7D2228C4}" destId="{AA40F6BB-6AD7-4D1C-9766-0DDA1D653897}" srcOrd="2" destOrd="0" parTransId="{36F181AE-D54E-435E-B008-4188A0E8A9CB}" sibTransId="{3553CAB5-5CF4-4992-A128-02646CD36413}"/>
    <dgm:cxn modelId="{CCF5A41A-BC4C-4D50-A6E3-F173490AA202}" type="presOf" srcId="{CEAAF5A4-C3EB-4DB6-AF16-CB3AD7ECAD35}" destId="{0988F6D6-DF44-41FA-9433-A694DEE122EE}" srcOrd="1" destOrd="0" presId="urn:microsoft.com/office/officeart/2005/8/layout/hierarchy3"/>
    <dgm:cxn modelId="{39009407-D0E1-46DC-B958-8D1492D0B92F}" type="presOf" srcId="{DCCE25C8-3301-4438-B1F1-044668A272E5}" destId="{E4B9A2E7-1950-46CA-A4DF-B40F05A31523}" srcOrd="0" destOrd="0" presId="urn:microsoft.com/office/officeart/2005/8/layout/hierarchy3"/>
    <dgm:cxn modelId="{B25F8788-D348-44E4-8F87-5352D3AA7718}" type="presOf" srcId="{02588DFB-1A0D-4471-8E63-AD289E053439}" destId="{EF76E9B3-6D94-4D70-9FD1-A2687A156A74}" srcOrd="0" destOrd="0" presId="urn:microsoft.com/office/officeart/2005/8/layout/hierarchy3"/>
    <dgm:cxn modelId="{0D5E2F12-3F8E-449E-98A2-0E54D637FA55}" srcId="{4E52E47A-719D-4682-83C7-9CFB7D2228C4}" destId="{C0B6E3E2-1A23-4607-ABAA-9F48CB5A6B23}" srcOrd="0" destOrd="0" parTransId="{59CBA1D2-F7D7-4074-9435-E2AF7A5FD301}" sibTransId="{57FF624A-A4A3-4D57-A310-7A4E437ED061}"/>
    <dgm:cxn modelId="{60482F4F-874D-47D5-9292-975174CBA3C2}" type="presOf" srcId="{445BA6A4-0692-49D1-9CFB-2AD63562744F}" destId="{DC310B7E-4826-4B25-A9B1-04F3672EC8B0}" srcOrd="0" destOrd="0" presId="urn:microsoft.com/office/officeart/2005/8/layout/hierarchy3"/>
    <dgm:cxn modelId="{520D3557-56C8-4792-9EA7-A3C480F95839}" srcId="{CEAAF5A4-C3EB-4DB6-AF16-CB3AD7ECAD35}" destId="{E4402F8F-27E6-4081-B3D2-DF49D5B843A6}" srcOrd="0" destOrd="0" parTransId="{493D4DEF-DB7B-4918-ABB3-79BFB30C3422}" sibTransId="{18354743-36C2-420A-994C-86D1379B9B92}"/>
    <dgm:cxn modelId="{0023F31F-BFDD-4EEC-B9F3-C4B291902DDA}" type="presOf" srcId="{4E52E47A-719D-4682-83C7-9CFB7D2228C4}" destId="{4DD10CDD-5897-4D65-B88C-C61DDF47729F}" srcOrd="1" destOrd="0" presId="urn:microsoft.com/office/officeart/2005/8/layout/hierarchy3"/>
    <dgm:cxn modelId="{287FC657-3B6E-4AEA-B11F-6DDF35A0B7A2}" srcId="{CEAAF5A4-C3EB-4DB6-AF16-CB3AD7ECAD35}" destId="{B37EB9FE-B57D-4DB8-9350-F294E82D8619}" srcOrd="1" destOrd="0" parTransId="{DCCE25C8-3301-4438-B1F1-044668A272E5}" sibTransId="{D3C37353-4057-44E0-8F23-DBC0B9E257DA}"/>
    <dgm:cxn modelId="{1E3E43D7-927E-4DBB-90F5-607197BA4412}" type="presOf" srcId="{FB64AB4D-7336-4DCD-A43F-4BED2B496393}" destId="{89C576EB-BFC1-46BB-8951-9D79E27F2017}" srcOrd="0" destOrd="0" presId="urn:microsoft.com/office/officeart/2005/8/layout/hierarchy3"/>
    <dgm:cxn modelId="{075C7306-FAE9-409F-ACFC-0019EE3835CA}" type="presOf" srcId="{B37EB9FE-B57D-4DB8-9350-F294E82D8619}" destId="{F55FC5C2-F175-48C9-9AB8-E1E4CC291381}" srcOrd="0" destOrd="0" presId="urn:microsoft.com/office/officeart/2005/8/layout/hierarchy3"/>
    <dgm:cxn modelId="{CB2EDB6B-B358-43EF-8290-E4DC044832B9}" type="presOf" srcId="{4E52E47A-719D-4682-83C7-9CFB7D2228C4}" destId="{CB440EA5-94A7-4F29-B190-2089ABD52701}" srcOrd="0" destOrd="0" presId="urn:microsoft.com/office/officeart/2005/8/layout/hierarchy3"/>
    <dgm:cxn modelId="{035F31E8-7363-436D-A5AC-489E125F32F9}" type="presOf" srcId="{F36BC71D-1903-4E36-8338-00DF17D64837}" destId="{90836CD9-ECFD-4A1A-AB9A-7F8FE01657D0}" srcOrd="0" destOrd="0" presId="urn:microsoft.com/office/officeart/2005/8/layout/hierarchy3"/>
    <dgm:cxn modelId="{A0A5E062-762D-4354-B9FE-74A42C26402F}" type="presOf" srcId="{C0B6E3E2-1A23-4607-ABAA-9F48CB5A6B23}" destId="{B27EEA59-7867-41BB-A795-1C1D21C02E3D}" srcOrd="0" destOrd="0" presId="urn:microsoft.com/office/officeart/2005/8/layout/hierarchy3"/>
    <dgm:cxn modelId="{E6B7B4B2-B09C-4037-AF07-5779DF6A139A}" type="presOf" srcId="{AA40F6BB-6AD7-4D1C-9766-0DDA1D653897}" destId="{915C42B1-2304-4DCE-AD02-D288426F6FC3}" srcOrd="0" destOrd="0" presId="urn:microsoft.com/office/officeart/2005/8/layout/hierarchy3"/>
    <dgm:cxn modelId="{396CC82C-213D-4E36-8C94-8614229E7C7C}" srcId="{281C816A-79D0-4AF1-BECA-7B81C3875938}" destId="{218E9002-3228-40B7-A572-ADA162E6007D}" srcOrd="1" destOrd="0" parTransId="{86A92688-5B3F-4D43-8A21-3F08954631F1}" sibTransId="{7FF4E8B4-6137-4185-99DD-1A48EBE98FAE}"/>
    <dgm:cxn modelId="{99B4D8BD-FBA6-4D65-9C7E-7531885B8546}" type="presOf" srcId="{CEAAF5A4-C3EB-4DB6-AF16-CB3AD7ECAD35}" destId="{4C77FF23-17AF-473D-9DE2-2BBF4268806E}" srcOrd="0" destOrd="0" presId="urn:microsoft.com/office/officeart/2005/8/layout/hierarchy3"/>
    <dgm:cxn modelId="{08485D98-593A-4BC8-8D10-57C20C5AFED7}" type="presParOf" srcId="{4F6A9C91-469B-4E38-B6C0-AB742849BC33}" destId="{6B0C75F9-4665-4B39-AB23-9B4A5B155B10}" srcOrd="0" destOrd="0" presId="urn:microsoft.com/office/officeart/2005/8/layout/hierarchy3"/>
    <dgm:cxn modelId="{74377529-F9FE-4365-A912-BA79D3CF4162}" type="presParOf" srcId="{6B0C75F9-4665-4B39-AB23-9B4A5B155B10}" destId="{EB87DDBF-DE14-4BE4-964A-86C799EB3D0D}" srcOrd="0" destOrd="0" presId="urn:microsoft.com/office/officeart/2005/8/layout/hierarchy3"/>
    <dgm:cxn modelId="{DD3BC728-E7D7-4BBB-9255-E8B9AD053BCE}" type="presParOf" srcId="{EB87DDBF-DE14-4BE4-964A-86C799EB3D0D}" destId="{CB440EA5-94A7-4F29-B190-2089ABD52701}" srcOrd="0" destOrd="0" presId="urn:microsoft.com/office/officeart/2005/8/layout/hierarchy3"/>
    <dgm:cxn modelId="{BFD03287-B888-45F9-8B05-F4E57B67132F}" type="presParOf" srcId="{EB87DDBF-DE14-4BE4-964A-86C799EB3D0D}" destId="{4DD10CDD-5897-4D65-B88C-C61DDF47729F}" srcOrd="1" destOrd="0" presId="urn:microsoft.com/office/officeart/2005/8/layout/hierarchy3"/>
    <dgm:cxn modelId="{E116E8CD-881D-4E21-91AB-06696E66722E}" type="presParOf" srcId="{6B0C75F9-4665-4B39-AB23-9B4A5B155B10}" destId="{7BF72725-7D48-46BE-A32C-EE5CCA159F36}" srcOrd="1" destOrd="0" presId="urn:microsoft.com/office/officeart/2005/8/layout/hierarchy3"/>
    <dgm:cxn modelId="{E1450872-64C2-4B66-AD16-D2AB7AD2346D}" type="presParOf" srcId="{7BF72725-7D48-46BE-A32C-EE5CCA159F36}" destId="{EFB5B6CC-31D9-44E0-90CC-B7DAA0C8877F}" srcOrd="0" destOrd="0" presId="urn:microsoft.com/office/officeart/2005/8/layout/hierarchy3"/>
    <dgm:cxn modelId="{5C373D29-0DFB-42F5-AE5E-22FE3D006BF8}" type="presParOf" srcId="{7BF72725-7D48-46BE-A32C-EE5CCA159F36}" destId="{B27EEA59-7867-41BB-A795-1C1D21C02E3D}" srcOrd="1" destOrd="0" presId="urn:microsoft.com/office/officeart/2005/8/layout/hierarchy3"/>
    <dgm:cxn modelId="{11BC05E4-EFA6-4AD0-9DD2-2E0C4B19BB60}" type="presParOf" srcId="{7BF72725-7D48-46BE-A32C-EE5CCA159F36}" destId="{8D2B4AE7-259E-4E4F-962B-2F33C389110D}" srcOrd="2" destOrd="0" presId="urn:microsoft.com/office/officeart/2005/8/layout/hierarchy3"/>
    <dgm:cxn modelId="{07DB75DF-AE95-492E-84A8-69306AC59B91}" type="presParOf" srcId="{7BF72725-7D48-46BE-A32C-EE5CCA159F36}" destId="{89C576EB-BFC1-46BB-8951-9D79E27F2017}" srcOrd="3" destOrd="0" presId="urn:microsoft.com/office/officeart/2005/8/layout/hierarchy3"/>
    <dgm:cxn modelId="{922EB12E-FD5A-45CA-9FE5-B0975878FB0B}" type="presParOf" srcId="{7BF72725-7D48-46BE-A32C-EE5CCA159F36}" destId="{3F887E48-52A3-4357-BA14-8D15EEDD639E}" srcOrd="4" destOrd="0" presId="urn:microsoft.com/office/officeart/2005/8/layout/hierarchy3"/>
    <dgm:cxn modelId="{C97E373F-BBA3-48E8-A867-8E16C8A7EE1C}" type="presParOf" srcId="{7BF72725-7D48-46BE-A32C-EE5CCA159F36}" destId="{915C42B1-2304-4DCE-AD02-D288426F6FC3}" srcOrd="5" destOrd="0" presId="urn:microsoft.com/office/officeart/2005/8/layout/hierarchy3"/>
    <dgm:cxn modelId="{52EE0D38-55B7-4541-BC79-C3AB3E7C6714}" type="presParOf" srcId="{4F6A9C91-469B-4E38-B6C0-AB742849BC33}" destId="{D929F31F-8496-4E3C-BD1D-88F61D2603D0}" srcOrd="1" destOrd="0" presId="urn:microsoft.com/office/officeart/2005/8/layout/hierarchy3"/>
    <dgm:cxn modelId="{153F2029-F275-4673-BEBD-2C5E72B3AD87}" type="presParOf" srcId="{D929F31F-8496-4E3C-BD1D-88F61D2603D0}" destId="{14BF54DE-C587-45CC-888E-A8779A3C0E0C}" srcOrd="0" destOrd="0" presId="urn:microsoft.com/office/officeart/2005/8/layout/hierarchy3"/>
    <dgm:cxn modelId="{42C1E935-9E82-4491-8565-155D201C4726}" type="presParOf" srcId="{14BF54DE-C587-45CC-888E-A8779A3C0E0C}" destId="{4C77FF23-17AF-473D-9DE2-2BBF4268806E}" srcOrd="0" destOrd="0" presId="urn:microsoft.com/office/officeart/2005/8/layout/hierarchy3"/>
    <dgm:cxn modelId="{9AB88884-7F6D-4E41-9DA3-D5ED1185BED7}" type="presParOf" srcId="{14BF54DE-C587-45CC-888E-A8779A3C0E0C}" destId="{0988F6D6-DF44-41FA-9433-A694DEE122EE}" srcOrd="1" destOrd="0" presId="urn:microsoft.com/office/officeart/2005/8/layout/hierarchy3"/>
    <dgm:cxn modelId="{4FCF6456-1097-47F0-82C2-6226C537B1BE}" type="presParOf" srcId="{D929F31F-8496-4E3C-BD1D-88F61D2603D0}" destId="{6E15AB51-3614-4E8A-B3C6-E52B53B3110F}" srcOrd="1" destOrd="0" presId="urn:microsoft.com/office/officeart/2005/8/layout/hierarchy3"/>
    <dgm:cxn modelId="{9B18D601-D823-47AC-8D9D-D2C1B792993D}" type="presParOf" srcId="{6E15AB51-3614-4E8A-B3C6-E52B53B3110F}" destId="{EF6A0DC3-C5B4-4DF5-B418-ECF9B0DDFF81}" srcOrd="0" destOrd="0" presId="urn:microsoft.com/office/officeart/2005/8/layout/hierarchy3"/>
    <dgm:cxn modelId="{B3605C24-31C6-4E3D-AC1C-D20F0974A1A3}" type="presParOf" srcId="{6E15AB51-3614-4E8A-B3C6-E52B53B3110F}" destId="{0E0E3157-E57C-468A-93CD-602BF5D174F3}" srcOrd="1" destOrd="0" presId="urn:microsoft.com/office/officeart/2005/8/layout/hierarchy3"/>
    <dgm:cxn modelId="{CB71BE14-5DFD-4EF6-8F22-0CCD8541C3FA}" type="presParOf" srcId="{6E15AB51-3614-4E8A-B3C6-E52B53B3110F}" destId="{E4B9A2E7-1950-46CA-A4DF-B40F05A31523}" srcOrd="2" destOrd="0" presId="urn:microsoft.com/office/officeart/2005/8/layout/hierarchy3"/>
    <dgm:cxn modelId="{FD4988E1-5FB8-466A-A11E-98A973B8B346}" type="presParOf" srcId="{6E15AB51-3614-4E8A-B3C6-E52B53B3110F}" destId="{F55FC5C2-F175-48C9-9AB8-E1E4CC291381}" srcOrd="3" destOrd="0" presId="urn:microsoft.com/office/officeart/2005/8/layout/hierarchy3"/>
    <dgm:cxn modelId="{3850DE50-216F-410A-98D4-2D826F347DF1}" type="presParOf" srcId="{6E15AB51-3614-4E8A-B3C6-E52B53B3110F}" destId="{90836CD9-ECFD-4A1A-AB9A-7F8FE01657D0}" srcOrd="4" destOrd="0" presId="urn:microsoft.com/office/officeart/2005/8/layout/hierarchy3"/>
    <dgm:cxn modelId="{BC6D0FDB-5DD2-4AF3-9589-509E43211695}" type="presParOf" srcId="{6E15AB51-3614-4E8A-B3C6-E52B53B3110F}" destId="{0564CD0B-57EF-46B4-AE3E-3222BE5A18E0}" srcOrd="5" destOrd="0" presId="urn:microsoft.com/office/officeart/2005/8/layout/hierarchy3"/>
    <dgm:cxn modelId="{F3044E28-BFDC-4127-9565-6242D27CD90A}" type="presParOf" srcId="{4F6A9C91-469B-4E38-B6C0-AB742849BC33}" destId="{31EA1679-6BCC-4F71-A425-4D590265EA8A}" srcOrd="2" destOrd="0" presId="urn:microsoft.com/office/officeart/2005/8/layout/hierarchy3"/>
    <dgm:cxn modelId="{3331A0F6-98E4-4F49-BE62-44E2793662C4}" type="presParOf" srcId="{31EA1679-6BCC-4F71-A425-4D590265EA8A}" destId="{32C22F96-84BD-4E26-A0EE-D0CA36F36A8E}" srcOrd="0" destOrd="0" presId="urn:microsoft.com/office/officeart/2005/8/layout/hierarchy3"/>
    <dgm:cxn modelId="{D48CF677-CE23-4E13-90F3-D5E1FFFEE37F}" type="presParOf" srcId="{32C22F96-84BD-4E26-A0EE-D0CA36F36A8E}" destId="{151BDF4D-A64B-48AC-A89F-B219B4470D3A}" srcOrd="0" destOrd="0" presId="urn:microsoft.com/office/officeart/2005/8/layout/hierarchy3"/>
    <dgm:cxn modelId="{2223178D-1675-47AC-9EAF-14C13497AE56}" type="presParOf" srcId="{32C22F96-84BD-4E26-A0EE-D0CA36F36A8E}" destId="{B22FFD8D-BCD2-4524-B062-8A3D2D1C5501}" srcOrd="1" destOrd="0" presId="urn:microsoft.com/office/officeart/2005/8/layout/hierarchy3"/>
    <dgm:cxn modelId="{CD8F26E4-CF40-4FAA-BF3F-717B8886E247}" type="presParOf" srcId="{31EA1679-6BCC-4F71-A425-4D590265EA8A}" destId="{D4DDCA06-CE81-4C1F-8B19-622F6CF4F017}" srcOrd="1" destOrd="0" presId="urn:microsoft.com/office/officeart/2005/8/layout/hierarchy3"/>
    <dgm:cxn modelId="{15FA412F-C498-4568-AB29-1C5B3EC1C087}" type="presParOf" srcId="{D4DDCA06-CE81-4C1F-8B19-622F6CF4F017}" destId="{EF76E9B3-6D94-4D70-9FD1-A2687A156A74}" srcOrd="0" destOrd="0" presId="urn:microsoft.com/office/officeart/2005/8/layout/hierarchy3"/>
    <dgm:cxn modelId="{55F2B682-D725-4EB1-BE1D-619B825C0D6A}" type="presParOf" srcId="{D4DDCA06-CE81-4C1F-8B19-622F6CF4F017}" destId="{DC310B7E-4826-4B25-A9B1-04F3672EC8B0}" srcOrd="1" destOrd="0" presId="urn:microsoft.com/office/officeart/2005/8/layout/hierarchy3"/>
    <dgm:cxn modelId="{0227141D-A755-4508-A9FA-7C4393E9A0BD}" type="presParOf" srcId="{D4DDCA06-CE81-4C1F-8B19-622F6CF4F017}" destId="{BC280AAD-1323-4D40-A6AB-E0B2EF205DE3}" srcOrd="2" destOrd="0" presId="urn:microsoft.com/office/officeart/2005/8/layout/hierarchy3"/>
    <dgm:cxn modelId="{0ADF78FB-2A5E-4BC8-92A4-247F9C76B0C6}" type="presParOf" srcId="{D4DDCA06-CE81-4C1F-8B19-622F6CF4F017}" destId="{A60ADF47-D084-45FC-AD5D-4AFE8F8016FA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F80BA9-A08E-499C-A92B-34371D8B9C2E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9B6DD655-7E6D-4025-9DA9-61FBFC96C9C4}">
      <dgm:prSet phldrT="[Текст]" phldr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DCC21F0D-9046-42AE-BE74-5034EF31037D}" type="parTrans" cxnId="{92F41ED4-A13D-41E4-AFDD-1A6E993477A0}">
      <dgm:prSet/>
      <dgm:spPr/>
      <dgm:t>
        <a:bodyPr/>
        <a:lstStyle/>
        <a:p>
          <a:endParaRPr lang="ru-RU"/>
        </a:p>
      </dgm:t>
    </dgm:pt>
    <dgm:pt modelId="{19EC38BE-C0CA-4456-925A-A5CF15AAA0A4}" type="sibTrans" cxnId="{92F41ED4-A13D-41E4-AFDD-1A6E993477A0}">
      <dgm:prSet/>
      <dgm:spPr/>
      <dgm:t>
        <a:bodyPr/>
        <a:lstStyle/>
        <a:p>
          <a:endParaRPr lang="ru-RU"/>
        </a:p>
      </dgm:t>
    </dgm:pt>
    <dgm:pt modelId="{74870633-B3C7-45CE-8EE1-3C8E710DCB48}">
      <dgm:prSet phldrT="[Текст]" phldr="1"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ru-RU" dirty="0"/>
        </a:p>
      </dgm:t>
    </dgm:pt>
    <dgm:pt modelId="{AA1A59D7-9AAF-4F1B-BA05-B5463AF4DF7D}" type="parTrans" cxnId="{903032D6-3A06-4853-BA94-7CC7937EA6BA}">
      <dgm:prSet/>
      <dgm:spPr/>
      <dgm:t>
        <a:bodyPr/>
        <a:lstStyle/>
        <a:p>
          <a:endParaRPr lang="ru-RU"/>
        </a:p>
      </dgm:t>
    </dgm:pt>
    <dgm:pt modelId="{071BAEBB-4503-44DC-8AAE-5A9FCA04C2C0}" type="sibTrans" cxnId="{903032D6-3A06-4853-BA94-7CC7937EA6BA}">
      <dgm:prSet/>
      <dgm:spPr/>
      <dgm:t>
        <a:bodyPr/>
        <a:lstStyle/>
        <a:p>
          <a:endParaRPr lang="ru-RU"/>
        </a:p>
      </dgm:t>
    </dgm:pt>
    <dgm:pt modelId="{BA853B69-08DB-43C0-B0B6-5CF5DE08C09B}" type="pres">
      <dgm:prSet presAssocID="{22F80BA9-A08E-499C-A92B-34371D8B9C2E}" presName="Name0" presStyleCnt="0">
        <dgm:presLayoutVars>
          <dgm:dir/>
          <dgm:animLvl val="lvl"/>
          <dgm:resizeHandles val="exact"/>
        </dgm:presLayoutVars>
      </dgm:prSet>
      <dgm:spPr/>
    </dgm:pt>
    <dgm:pt modelId="{6875C021-40A4-4A31-A1E7-D3AC2BDE33CD}" type="pres">
      <dgm:prSet presAssocID="{9B6DD655-7E6D-4025-9DA9-61FBFC96C9C4}" presName="Name8" presStyleCnt="0"/>
      <dgm:spPr/>
    </dgm:pt>
    <dgm:pt modelId="{A34ADCA4-98E8-40AE-A140-E383DBE840BD}" type="pres">
      <dgm:prSet presAssocID="{9B6DD655-7E6D-4025-9DA9-61FBFC96C9C4}" presName="level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81FAA3-5AF5-422F-896C-D522B0786266}" type="pres">
      <dgm:prSet presAssocID="{9B6DD655-7E6D-4025-9DA9-61FBFC96C9C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D80FC6-FBEF-478A-AEAA-E0067C18C651}" type="pres">
      <dgm:prSet presAssocID="{74870633-B3C7-45CE-8EE1-3C8E710DCB48}" presName="Name8" presStyleCnt="0"/>
      <dgm:spPr/>
    </dgm:pt>
    <dgm:pt modelId="{5D49C70D-889B-4574-B73E-1A97109762F9}" type="pres">
      <dgm:prSet presAssocID="{74870633-B3C7-45CE-8EE1-3C8E710DCB48}" presName="level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66D3A0-0537-49AF-A37F-E31141593AE3}" type="pres">
      <dgm:prSet presAssocID="{74870633-B3C7-45CE-8EE1-3C8E710DCB4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2E0B51-31B9-49F1-9178-38916470D203}" type="presOf" srcId="{74870633-B3C7-45CE-8EE1-3C8E710DCB48}" destId="{5D49C70D-889B-4574-B73E-1A97109762F9}" srcOrd="0" destOrd="0" presId="urn:microsoft.com/office/officeart/2005/8/layout/pyramid1"/>
    <dgm:cxn modelId="{11A80920-220D-4327-B73F-E55A2E0B02A0}" type="presOf" srcId="{9B6DD655-7E6D-4025-9DA9-61FBFC96C9C4}" destId="{A34ADCA4-98E8-40AE-A140-E383DBE840BD}" srcOrd="0" destOrd="0" presId="urn:microsoft.com/office/officeart/2005/8/layout/pyramid1"/>
    <dgm:cxn modelId="{92F41ED4-A13D-41E4-AFDD-1A6E993477A0}" srcId="{22F80BA9-A08E-499C-A92B-34371D8B9C2E}" destId="{9B6DD655-7E6D-4025-9DA9-61FBFC96C9C4}" srcOrd="0" destOrd="0" parTransId="{DCC21F0D-9046-42AE-BE74-5034EF31037D}" sibTransId="{19EC38BE-C0CA-4456-925A-A5CF15AAA0A4}"/>
    <dgm:cxn modelId="{903032D6-3A06-4853-BA94-7CC7937EA6BA}" srcId="{22F80BA9-A08E-499C-A92B-34371D8B9C2E}" destId="{74870633-B3C7-45CE-8EE1-3C8E710DCB48}" srcOrd="1" destOrd="0" parTransId="{AA1A59D7-9AAF-4F1B-BA05-B5463AF4DF7D}" sibTransId="{071BAEBB-4503-44DC-8AAE-5A9FCA04C2C0}"/>
    <dgm:cxn modelId="{5CB34F47-5E60-4516-8FB7-7285AE7FB931}" type="presOf" srcId="{74870633-B3C7-45CE-8EE1-3C8E710DCB48}" destId="{1766D3A0-0537-49AF-A37F-E31141593AE3}" srcOrd="1" destOrd="0" presId="urn:microsoft.com/office/officeart/2005/8/layout/pyramid1"/>
    <dgm:cxn modelId="{7570EAA7-6EDB-4D2D-9036-F3FA31F6485C}" type="presOf" srcId="{22F80BA9-A08E-499C-A92B-34371D8B9C2E}" destId="{BA853B69-08DB-43C0-B0B6-5CF5DE08C09B}" srcOrd="0" destOrd="0" presId="urn:microsoft.com/office/officeart/2005/8/layout/pyramid1"/>
    <dgm:cxn modelId="{5272FEFE-DD8E-4954-B579-B52A78A2C0B0}" type="presOf" srcId="{9B6DD655-7E6D-4025-9DA9-61FBFC96C9C4}" destId="{F481FAA3-5AF5-422F-896C-D522B0786266}" srcOrd="1" destOrd="0" presId="urn:microsoft.com/office/officeart/2005/8/layout/pyramid1"/>
    <dgm:cxn modelId="{090B206A-C749-4461-87F5-1DA1F4F91EBB}" type="presParOf" srcId="{BA853B69-08DB-43C0-B0B6-5CF5DE08C09B}" destId="{6875C021-40A4-4A31-A1E7-D3AC2BDE33CD}" srcOrd="0" destOrd="0" presId="urn:microsoft.com/office/officeart/2005/8/layout/pyramid1"/>
    <dgm:cxn modelId="{0018BA49-4223-4D5A-837D-87D66C722098}" type="presParOf" srcId="{6875C021-40A4-4A31-A1E7-D3AC2BDE33CD}" destId="{A34ADCA4-98E8-40AE-A140-E383DBE840BD}" srcOrd="0" destOrd="0" presId="urn:microsoft.com/office/officeart/2005/8/layout/pyramid1"/>
    <dgm:cxn modelId="{26A7278B-B718-4CE8-90A1-7544844D5224}" type="presParOf" srcId="{6875C021-40A4-4A31-A1E7-D3AC2BDE33CD}" destId="{F481FAA3-5AF5-422F-896C-D522B0786266}" srcOrd="1" destOrd="0" presId="urn:microsoft.com/office/officeart/2005/8/layout/pyramid1"/>
    <dgm:cxn modelId="{59D4F34F-F5EB-466E-8CC5-CD3EF2FB6006}" type="presParOf" srcId="{BA853B69-08DB-43C0-B0B6-5CF5DE08C09B}" destId="{FDD80FC6-FBEF-478A-AEAA-E0067C18C651}" srcOrd="1" destOrd="0" presId="urn:microsoft.com/office/officeart/2005/8/layout/pyramid1"/>
    <dgm:cxn modelId="{0E05DA80-2017-4A4F-A8BB-DCD0B7C7B4A9}" type="presParOf" srcId="{FDD80FC6-FBEF-478A-AEAA-E0067C18C651}" destId="{5D49C70D-889B-4574-B73E-1A97109762F9}" srcOrd="0" destOrd="0" presId="urn:microsoft.com/office/officeart/2005/8/layout/pyramid1"/>
    <dgm:cxn modelId="{E7D5E90B-A975-4121-A7DC-71AE88C7E34B}" type="presParOf" srcId="{FDD80FC6-FBEF-478A-AEAA-E0067C18C651}" destId="{1766D3A0-0537-49AF-A37F-E31141593AE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D955A2-2AA9-48A4-9630-91F22FC242D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D45C15-4275-48E5-8732-ED5D85CC72EB}">
      <dgm:prSet/>
      <dgm:spPr/>
      <dgm:t>
        <a:bodyPr/>
        <a:lstStyle/>
        <a:p>
          <a:r>
            <a:rPr lang="ru-RU" altLang="ru-RU" dirty="0" smtClean="0"/>
            <a:t>Подарите ребенку радость творчества</a:t>
          </a:r>
          <a:r>
            <a:rPr lang="en-US" altLang="ru-RU" dirty="0" smtClean="0"/>
            <a:t>;</a:t>
          </a:r>
          <a:endParaRPr lang="ru-RU" altLang="ru-RU" dirty="0" smtClean="0"/>
        </a:p>
      </dgm:t>
    </dgm:pt>
    <dgm:pt modelId="{302264C1-A549-4082-86CD-6612994659BA}" type="parTrans" cxnId="{14BE011B-980C-43DD-A42B-8F36B96AFD3E}">
      <dgm:prSet/>
      <dgm:spPr/>
      <dgm:t>
        <a:bodyPr/>
        <a:lstStyle/>
        <a:p>
          <a:endParaRPr lang="ru-RU"/>
        </a:p>
      </dgm:t>
    </dgm:pt>
    <dgm:pt modelId="{92DD6DE7-C9C6-4204-BC10-1C1BE74A36BE}" type="sibTrans" cxnId="{14BE011B-980C-43DD-A42B-8F36B96AFD3E}">
      <dgm:prSet/>
      <dgm:spPr/>
      <dgm:t>
        <a:bodyPr/>
        <a:lstStyle/>
        <a:p>
          <a:endParaRPr lang="ru-RU"/>
        </a:p>
      </dgm:t>
    </dgm:pt>
    <dgm:pt modelId="{A64A3273-647D-49CC-AEC5-E53C9446125A}">
      <dgm:prSet/>
      <dgm:spPr/>
      <dgm:t>
        <a:bodyPr/>
        <a:lstStyle/>
        <a:p>
          <a:r>
            <a:rPr lang="ru-RU" altLang="ru-RU" dirty="0" smtClean="0"/>
            <a:t>Ведите ученика от собственного опыта к общественному</a:t>
          </a:r>
          <a:r>
            <a:rPr lang="en-US" altLang="ru-RU" dirty="0" smtClean="0"/>
            <a:t>;</a:t>
          </a:r>
          <a:endParaRPr lang="ru-RU" altLang="ru-RU" dirty="0" smtClean="0"/>
        </a:p>
      </dgm:t>
    </dgm:pt>
    <dgm:pt modelId="{1FC924B0-18F9-4E17-B4B1-245087D24EF7}" type="parTrans" cxnId="{EB970022-6EB7-4D71-87AA-4E25C61140DC}">
      <dgm:prSet/>
      <dgm:spPr/>
      <dgm:t>
        <a:bodyPr/>
        <a:lstStyle/>
        <a:p>
          <a:endParaRPr lang="ru-RU"/>
        </a:p>
      </dgm:t>
    </dgm:pt>
    <dgm:pt modelId="{F1BA699C-167B-46CE-8B0B-A9C8BFBE65DC}" type="sibTrans" cxnId="{EB970022-6EB7-4D71-87AA-4E25C61140DC}">
      <dgm:prSet/>
      <dgm:spPr/>
      <dgm:t>
        <a:bodyPr/>
        <a:lstStyle/>
        <a:p>
          <a:endParaRPr lang="ru-RU"/>
        </a:p>
      </dgm:t>
    </dgm:pt>
    <dgm:pt modelId="{A3DE410E-AF14-4CA7-AF48-A77E84C6936D}">
      <dgm:prSet/>
      <dgm:spPr/>
      <dgm:t>
        <a:bodyPr/>
        <a:lstStyle/>
        <a:p>
          <a:r>
            <a:rPr lang="ru-RU" altLang="ru-RU" dirty="0" smtClean="0"/>
            <a:t>Будьте не «над», а «РЯДОМ»</a:t>
          </a:r>
          <a:r>
            <a:rPr lang="en-US" altLang="ru-RU" dirty="0" smtClean="0"/>
            <a:t>;</a:t>
          </a:r>
          <a:endParaRPr lang="ru-RU" altLang="ru-RU" dirty="0" smtClean="0"/>
        </a:p>
      </dgm:t>
    </dgm:pt>
    <dgm:pt modelId="{4BA8EEC3-FB72-47CF-92AA-CB30540A7EF7}" type="parTrans" cxnId="{9091E7AA-8FEE-4D94-8736-146C6D5B23BD}">
      <dgm:prSet/>
      <dgm:spPr/>
      <dgm:t>
        <a:bodyPr/>
        <a:lstStyle/>
        <a:p>
          <a:endParaRPr lang="ru-RU"/>
        </a:p>
      </dgm:t>
    </dgm:pt>
    <dgm:pt modelId="{80DCFDE1-05CD-4060-BEF9-6DE2DDFFBF11}" type="sibTrans" cxnId="{9091E7AA-8FEE-4D94-8736-146C6D5B23BD}">
      <dgm:prSet/>
      <dgm:spPr/>
      <dgm:t>
        <a:bodyPr/>
        <a:lstStyle/>
        <a:p>
          <a:endParaRPr lang="ru-RU"/>
        </a:p>
      </dgm:t>
    </dgm:pt>
    <dgm:pt modelId="{62DE9F95-7B94-447E-8BC4-04557F78E938}">
      <dgm:prSet/>
      <dgm:spPr/>
      <dgm:t>
        <a:bodyPr/>
        <a:lstStyle/>
        <a:p>
          <a:r>
            <a:rPr lang="ru-RU" altLang="ru-RU" dirty="0" smtClean="0"/>
            <a:t>Радуйтесь вопросу, но отвечать не </a:t>
          </a:r>
          <a:r>
            <a:rPr lang="ru-RU" altLang="ru-RU" dirty="0" smtClean="0"/>
            <a:t>спешите</a:t>
          </a:r>
          <a:r>
            <a:rPr lang="en-US" altLang="ru-RU" dirty="0" smtClean="0"/>
            <a:t>;</a:t>
          </a:r>
          <a:endParaRPr lang="ru-RU" altLang="ru-RU" dirty="0" smtClean="0"/>
        </a:p>
      </dgm:t>
    </dgm:pt>
    <dgm:pt modelId="{C7F5FDA9-B8F6-4A9F-AB5A-ADDEC8A411AC}" type="parTrans" cxnId="{E561B323-5E2D-467E-BAF7-A59E74C159D4}">
      <dgm:prSet/>
      <dgm:spPr/>
      <dgm:t>
        <a:bodyPr/>
        <a:lstStyle/>
        <a:p>
          <a:endParaRPr lang="ru-RU"/>
        </a:p>
      </dgm:t>
    </dgm:pt>
    <dgm:pt modelId="{0A244E23-06EC-4FE4-8F6D-4A2E342ABF98}" type="sibTrans" cxnId="{E561B323-5E2D-467E-BAF7-A59E74C159D4}">
      <dgm:prSet/>
      <dgm:spPr/>
      <dgm:t>
        <a:bodyPr/>
        <a:lstStyle/>
        <a:p>
          <a:endParaRPr lang="ru-RU"/>
        </a:p>
      </dgm:t>
    </dgm:pt>
    <dgm:pt modelId="{05C0A1B5-B987-4C0A-AE81-0D6DB7F1D850}">
      <dgm:prSet/>
      <dgm:spPr/>
      <dgm:t>
        <a:bodyPr/>
        <a:lstStyle/>
        <a:p>
          <a:r>
            <a:rPr lang="ru-RU" altLang="ru-RU" dirty="0" smtClean="0"/>
            <a:t>Учите анализировать каждый этап работы</a:t>
          </a:r>
          <a:r>
            <a:rPr lang="en-US" altLang="ru-RU" dirty="0" smtClean="0"/>
            <a:t>;</a:t>
          </a:r>
          <a:endParaRPr lang="ru-RU" altLang="ru-RU" dirty="0" smtClean="0"/>
        </a:p>
      </dgm:t>
    </dgm:pt>
    <dgm:pt modelId="{E1430335-9424-4D2E-9FEB-78754572C218}" type="parTrans" cxnId="{09B827BF-466F-4C6B-9C98-502BD34A1BDC}">
      <dgm:prSet/>
      <dgm:spPr/>
      <dgm:t>
        <a:bodyPr/>
        <a:lstStyle/>
        <a:p>
          <a:endParaRPr lang="ru-RU"/>
        </a:p>
      </dgm:t>
    </dgm:pt>
    <dgm:pt modelId="{B74DC385-227C-4124-9505-3994150DC79B}" type="sibTrans" cxnId="{09B827BF-466F-4C6B-9C98-502BD34A1BDC}">
      <dgm:prSet/>
      <dgm:spPr/>
      <dgm:t>
        <a:bodyPr/>
        <a:lstStyle/>
        <a:p>
          <a:endParaRPr lang="ru-RU"/>
        </a:p>
      </dgm:t>
    </dgm:pt>
    <dgm:pt modelId="{A959C740-8F7A-48C1-84C2-451E1D1A8FC9}">
      <dgm:prSet/>
      <dgm:spPr/>
      <dgm:t>
        <a:bodyPr/>
        <a:lstStyle/>
        <a:p>
          <a:r>
            <a:rPr lang="ru-RU" altLang="ru-RU" dirty="0" smtClean="0"/>
            <a:t>Критикуя, стимулируйте ученика.</a:t>
          </a:r>
        </a:p>
      </dgm:t>
    </dgm:pt>
    <dgm:pt modelId="{339FD0D6-7D43-46C4-9BA6-9D189BDE2E59}" type="parTrans" cxnId="{8DB60480-1B0B-4068-B7B8-4A1287176EC9}">
      <dgm:prSet/>
      <dgm:spPr/>
      <dgm:t>
        <a:bodyPr/>
        <a:lstStyle/>
        <a:p>
          <a:endParaRPr lang="ru-RU"/>
        </a:p>
      </dgm:t>
    </dgm:pt>
    <dgm:pt modelId="{55329F88-3D0B-4487-ADCB-241FA4B37D32}" type="sibTrans" cxnId="{8DB60480-1B0B-4068-B7B8-4A1287176EC9}">
      <dgm:prSet/>
      <dgm:spPr/>
      <dgm:t>
        <a:bodyPr/>
        <a:lstStyle/>
        <a:p>
          <a:endParaRPr lang="ru-RU"/>
        </a:p>
      </dgm:t>
    </dgm:pt>
    <dgm:pt modelId="{FDA803BE-C61E-409B-A862-6A1F1E9E95A1}" type="pres">
      <dgm:prSet presAssocID="{B9D955A2-2AA9-48A4-9630-91F22FC242D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A1B3C04-FC09-41E2-8741-250C6BA73EB4}" type="pres">
      <dgm:prSet presAssocID="{B9D955A2-2AA9-48A4-9630-91F22FC242DD}" presName="Name1" presStyleCnt="0"/>
      <dgm:spPr/>
    </dgm:pt>
    <dgm:pt modelId="{B58F3461-0289-48C3-A5E6-9E86544FA8B2}" type="pres">
      <dgm:prSet presAssocID="{B9D955A2-2AA9-48A4-9630-91F22FC242DD}" presName="cycle" presStyleCnt="0"/>
      <dgm:spPr/>
    </dgm:pt>
    <dgm:pt modelId="{5BE66B7E-7F4C-41F5-9E33-021AEE771653}" type="pres">
      <dgm:prSet presAssocID="{B9D955A2-2AA9-48A4-9630-91F22FC242DD}" presName="srcNode" presStyleLbl="node1" presStyleIdx="0" presStyleCnt="6"/>
      <dgm:spPr/>
    </dgm:pt>
    <dgm:pt modelId="{061B81E0-DCC5-40DC-90DB-7124DDDD1C9B}" type="pres">
      <dgm:prSet presAssocID="{B9D955A2-2AA9-48A4-9630-91F22FC242DD}" presName="conn" presStyleLbl="parChTrans1D2" presStyleIdx="0" presStyleCnt="1"/>
      <dgm:spPr/>
      <dgm:t>
        <a:bodyPr/>
        <a:lstStyle/>
        <a:p>
          <a:endParaRPr lang="ru-RU"/>
        </a:p>
      </dgm:t>
    </dgm:pt>
    <dgm:pt modelId="{49AA9810-A8C8-4C32-B398-91F77FBE8073}" type="pres">
      <dgm:prSet presAssocID="{B9D955A2-2AA9-48A4-9630-91F22FC242DD}" presName="extraNode" presStyleLbl="node1" presStyleIdx="0" presStyleCnt="6"/>
      <dgm:spPr/>
    </dgm:pt>
    <dgm:pt modelId="{45F136CB-88B3-407E-9FEF-CAABC0619BCE}" type="pres">
      <dgm:prSet presAssocID="{B9D955A2-2AA9-48A4-9630-91F22FC242DD}" presName="dstNode" presStyleLbl="node1" presStyleIdx="0" presStyleCnt="6"/>
      <dgm:spPr/>
    </dgm:pt>
    <dgm:pt modelId="{0135E75C-0D79-447D-98EC-B4E3409BEF1B}" type="pres">
      <dgm:prSet presAssocID="{44D45C15-4275-48E5-8732-ED5D85CC72EB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DC9142-5CAF-45E2-B391-BAD879DC08CE}" type="pres">
      <dgm:prSet presAssocID="{44D45C15-4275-48E5-8732-ED5D85CC72EB}" presName="accent_1" presStyleCnt="0"/>
      <dgm:spPr/>
    </dgm:pt>
    <dgm:pt modelId="{BA90B069-9FAB-401D-9449-A7AB3AD7F052}" type="pres">
      <dgm:prSet presAssocID="{44D45C15-4275-48E5-8732-ED5D85CC72EB}" presName="accentRepeatNode" presStyleLbl="solidFgAcc1" presStyleIdx="0" presStyleCnt="6"/>
      <dgm:spPr/>
    </dgm:pt>
    <dgm:pt modelId="{2133E4AD-09E2-4E39-A677-23E8B953092A}" type="pres">
      <dgm:prSet presAssocID="{A64A3273-647D-49CC-AEC5-E53C9446125A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02BA7C-48B2-4D77-A952-2E47F48516A0}" type="pres">
      <dgm:prSet presAssocID="{A64A3273-647D-49CC-AEC5-E53C9446125A}" presName="accent_2" presStyleCnt="0"/>
      <dgm:spPr/>
    </dgm:pt>
    <dgm:pt modelId="{92F8301E-D043-4985-B812-EA25CB1C7433}" type="pres">
      <dgm:prSet presAssocID="{A64A3273-647D-49CC-AEC5-E53C9446125A}" presName="accentRepeatNode" presStyleLbl="solidFgAcc1" presStyleIdx="1" presStyleCnt="6"/>
      <dgm:spPr/>
    </dgm:pt>
    <dgm:pt modelId="{5907BDBC-A28A-4F4F-8E68-6649469A0307}" type="pres">
      <dgm:prSet presAssocID="{A3DE410E-AF14-4CA7-AF48-A77E84C6936D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FA5356-CD56-48EB-8281-86E6FB786F9C}" type="pres">
      <dgm:prSet presAssocID="{A3DE410E-AF14-4CA7-AF48-A77E84C6936D}" presName="accent_3" presStyleCnt="0"/>
      <dgm:spPr/>
    </dgm:pt>
    <dgm:pt modelId="{BEC0B854-A130-4CE2-A11A-3FE0280E0FDA}" type="pres">
      <dgm:prSet presAssocID="{A3DE410E-AF14-4CA7-AF48-A77E84C6936D}" presName="accentRepeatNode" presStyleLbl="solidFgAcc1" presStyleIdx="2" presStyleCnt="6"/>
      <dgm:spPr/>
    </dgm:pt>
    <dgm:pt modelId="{70A6993B-821C-487F-891B-FE6776758AC6}" type="pres">
      <dgm:prSet presAssocID="{62DE9F95-7B94-447E-8BC4-04557F78E938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5610F0-C8BF-4ED2-97E7-33818B4AF2B7}" type="pres">
      <dgm:prSet presAssocID="{62DE9F95-7B94-447E-8BC4-04557F78E938}" presName="accent_4" presStyleCnt="0"/>
      <dgm:spPr/>
    </dgm:pt>
    <dgm:pt modelId="{F05C6FA8-991B-471C-8BBE-023BB85C02A6}" type="pres">
      <dgm:prSet presAssocID="{62DE9F95-7B94-447E-8BC4-04557F78E938}" presName="accentRepeatNode" presStyleLbl="solidFgAcc1" presStyleIdx="3" presStyleCnt="6"/>
      <dgm:spPr/>
    </dgm:pt>
    <dgm:pt modelId="{7862D4BC-403E-49E8-8777-1EF085B82D27}" type="pres">
      <dgm:prSet presAssocID="{05C0A1B5-B987-4C0A-AE81-0D6DB7F1D850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065F80-2913-49B0-8F49-8B9EF3829E8C}" type="pres">
      <dgm:prSet presAssocID="{05C0A1B5-B987-4C0A-AE81-0D6DB7F1D850}" presName="accent_5" presStyleCnt="0"/>
      <dgm:spPr/>
    </dgm:pt>
    <dgm:pt modelId="{04A0341A-5F6E-414B-B48D-84BFF7DEB76F}" type="pres">
      <dgm:prSet presAssocID="{05C0A1B5-B987-4C0A-AE81-0D6DB7F1D850}" presName="accentRepeatNode" presStyleLbl="solidFgAcc1" presStyleIdx="4" presStyleCnt="6"/>
      <dgm:spPr/>
    </dgm:pt>
    <dgm:pt modelId="{BB16C834-C750-48E5-9FE1-E6BDC5FDED9A}" type="pres">
      <dgm:prSet presAssocID="{A959C740-8F7A-48C1-84C2-451E1D1A8FC9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FE8749-A81D-42BE-A72D-22F463698D9B}" type="pres">
      <dgm:prSet presAssocID="{A959C740-8F7A-48C1-84C2-451E1D1A8FC9}" presName="accent_6" presStyleCnt="0"/>
      <dgm:spPr/>
    </dgm:pt>
    <dgm:pt modelId="{AE188CD8-7BA9-45F2-A5C9-838251EE8367}" type="pres">
      <dgm:prSet presAssocID="{A959C740-8F7A-48C1-84C2-451E1D1A8FC9}" presName="accentRepeatNode" presStyleLbl="solidFgAcc1" presStyleIdx="5" presStyleCnt="6"/>
      <dgm:spPr/>
    </dgm:pt>
  </dgm:ptLst>
  <dgm:cxnLst>
    <dgm:cxn modelId="{09B827BF-466F-4C6B-9C98-502BD34A1BDC}" srcId="{B9D955A2-2AA9-48A4-9630-91F22FC242DD}" destId="{05C0A1B5-B987-4C0A-AE81-0D6DB7F1D850}" srcOrd="4" destOrd="0" parTransId="{E1430335-9424-4D2E-9FEB-78754572C218}" sibTransId="{B74DC385-227C-4124-9505-3994150DC79B}"/>
    <dgm:cxn modelId="{EB970022-6EB7-4D71-87AA-4E25C61140DC}" srcId="{B9D955A2-2AA9-48A4-9630-91F22FC242DD}" destId="{A64A3273-647D-49CC-AEC5-E53C9446125A}" srcOrd="1" destOrd="0" parTransId="{1FC924B0-18F9-4E17-B4B1-245087D24EF7}" sibTransId="{F1BA699C-167B-46CE-8B0B-A9C8BFBE65DC}"/>
    <dgm:cxn modelId="{AD36F7D3-26A6-47C6-AC69-AF8040CD5F6B}" type="presOf" srcId="{92DD6DE7-C9C6-4204-BC10-1C1BE74A36BE}" destId="{061B81E0-DCC5-40DC-90DB-7124DDDD1C9B}" srcOrd="0" destOrd="0" presId="urn:microsoft.com/office/officeart/2008/layout/VerticalCurvedList"/>
    <dgm:cxn modelId="{8A3F588A-B085-42DA-87E8-04ABF7301FE7}" type="presOf" srcId="{A64A3273-647D-49CC-AEC5-E53C9446125A}" destId="{2133E4AD-09E2-4E39-A677-23E8B953092A}" srcOrd="0" destOrd="0" presId="urn:microsoft.com/office/officeart/2008/layout/VerticalCurvedList"/>
    <dgm:cxn modelId="{9BDF0F87-E062-44EA-A13F-36624B6C3534}" type="presOf" srcId="{44D45C15-4275-48E5-8732-ED5D85CC72EB}" destId="{0135E75C-0D79-447D-98EC-B4E3409BEF1B}" srcOrd="0" destOrd="0" presId="urn:microsoft.com/office/officeart/2008/layout/VerticalCurvedList"/>
    <dgm:cxn modelId="{C404816B-A449-49EC-B459-D322C8D3C18E}" type="presOf" srcId="{05C0A1B5-B987-4C0A-AE81-0D6DB7F1D850}" destId="{7862D4BC-403E-49E8-8777-1EF085B82D27}" srcOrd="0" destOrd="0" presId="urn:microsoft.com/office/officeart/2008/layout/VerticalCurvedList"/>
    <dgm:cxn modelId="{B769B965-6A66-41DA-8B87-76E0BEBA2507}" type="presOf" srcId="{A959C740-8F7A-48C1-84C2-451E1D1A8FC9}" destId="{BB16C834-C750-48E5-9FE1-E6BDC5FDED9A}" srcOrd="0" destOrd="0" presId="urn:microsoft.com/office/officeart/2008/layout/VerticalCurvedList"/>
    <dgm:cxn modelId="{D346E148-4329-4CCF-AAEF-D20F95772F14}" type="presOf" srcId="{A3DE410E-AF14-4CA7-AF48-A77E84C6936D}" destId="{5907BDBC-A28A-4F4F-8E68-6649469A0307}" srcOrd="0" destOrd="0" presId="urn:microsoft.com/office/officeart/2008/layout/VerticalCurvedList"/>
    <dgm:cxn modelId="{8DB60480-1B0B-4068-B7B8-4A1287176EC9}" srcId="{B9D955A2-2AA9-48A4-9630-91F22FC242DD}" destId="{A959C740-8F7A-48C1-84C2-451E1D1A8FC9}" srcOrd="5" destOrd="0" parTransId="{339FD0D6-7D43-46C4-9BA6-9D189BDE2E59}" sibTransId="{55329F88-3D0B-4487-ADCB-241FA4B37D32}"/>
    <dgm:cxn modelId="{14BE011B-980C-43DD-A42B-8F36B96AFD3E}" srcId="{B9D955A2-2AA9-48A4-9630-91F22FC242DD}" destId="{44D45C15-4275-48E5-8732-ED5D85CC72EB}" srcOrd="0" destOrd="0" parTransId="{302264C1-A549-4082-86CD-6612994659BA}" sibTransId="{92DD6DE7-C9C6-4204-BC10-1C1BE74A36BE}"/>
    <dgm:cxn modelId="{3DEEAACA-AF7F-41C7-A1DF-32353A218816}" type="presOf" srcId="{62DE9F95-7B94-447E-8BC4-04557F78E938}" destId="{70A6993B-821C-487F-891B-FE6776758AC6}" srcOrd="0" destOrd="0" presId="urn:microsoft.com/office/officeart/2008/layout/VerticalCurvedList"/>
    <dgm:cxn modelId="{9091E7AA-8FEE-4D94-8736-146C6D5B23BD}" srcId="{B9D955A2-2AA9-48A4-9630-91F22FC242DD}" destId="{A3DE410E-AF14-4CA7-AF48-A77E84C6936D}" srcOrd="2" destOrd="0" parTransId="{4BA8EEC3-FB72-47CF-92AA-CB30540A7EF7}" sibTransId="{80DCFDE1-05CD-4060-BEF9-6DE2DDFFBF11}"/>
    <dgm:cxn modelId="{E561B323-5E2D-467E-BAF7-A59E74C159D4}" srcId="{B9D955A2-2AA9-48A4-9630-91F22FC242DD}" destId="{62DE9F95-7B94-447E-8BC4-04557F78E938}" srcOrd="3" destOrd="0" parTransId="{C7F5FDA9-B8F6-4A9F-AB5A-ADDEC8A411AC}" sibTransId="{0A244E23-06EC-4FE4-8F6D-4A2E342ABF98}"/>
    <dgm:cxn modelId="{E588D11B-DBD2-4ABF-A4AE-7FA227990FC1}" type="presOf" srcId="{B9D955A2-2AA9-48A4-9630-91F22FC242DD}" destId="{FDA803BE-C61E-409B-A862-6A1F1E9E95A1}" srcOrd="0" destOrd="0" presId="urn:microsoft.com/office/officeart/2008/layout/VerticalCurvedList"/>
    <dgm:cxn modelId="{33E3A311-2097-45DC-B694-104A1F1DF2B7}" type="presParOf" srcId="{FDA803BE-C61E-409B-A862-6A1F1E9E95A1}" destId="{4A1B3C04-FC09-41E2-8741-250C6BA73EB4}" srcOrd="0" destOrd="0" presId="urn:microsoft.com/office/officeart/2008/layout/VerticalCurvedList"/>
    <dgm:cxn modelId="{05237170-6FCA-4C75-B13B-162FC6B6FF84}" type="presParOf" srcId="{4A1B3C04-FC09-41E2-8741-250C6BA73EB4}" destId="{B58F3461-0289-48C3-A5E6-9E86544FA8B2}" srcOrd="0" destOrd="0" presId="urn:microsoft.com/office/officeart/2008/layout/VerticalCurvedList"/>
    <dgm:cxn modelId="{A1AAC62B-02D5-437C-A4F3-A07D6DBC6540}" type="presParOf" srcId="{B58F3461-0289-48C3-A5E6-9E86544FA8B2}" destId="{5BE66B7E-7F4C-41F5-9E33-021AEE771653}" srcOrd="0" destOrd="0" presId="urn:microsoft.com/office/officeart/2008/layout/VerticalCurvedList"/>
    <dgm:cxn modelId="{43E2BD7B-C8FB-4D76-8366-4BA1AD8801D5}" type="presParOf" srcId="{B58F3461-0289-48C3-A5E6-9E86544FA8B2}" destId="{061B81E0-DCC5-40DC-90DB-7124DDDD1C9B}" srcOrd="1" destOrd="0" presId="urn:microsoft.com/office/officeart/2008/layout/VerticalCurvedList"/>
    <dgm:cxn modelId="{8D486870-9BA6-47B9-B3A3-DA681F9EE03D}" type="presParOf" srcId="{B58F3461-0289-48C3-A5E6-9E86544FA8B2}" destId="{49AA9810-A8C8-4C32-B398-91F77FBE8073}" srcOrd="2" destOrd="0" presId="urn:microsoft.com/office/officeart/2008/layout/VerticalCurvedList"/>
    <dgm:cxn modelId="{B0434528-EC3C-4B91-9320-BD7F85FEE5FD}" type="presParOf" srcId="{B58F3461-0289-48C3-A5E6-9E86544FA8B2}" destId="{45F136CB-88B3-407E-9FEF-CAABC0619BCE}" srcOrd="3" destOrd="0" presId="urn:microsoft.com/office/officeart/2008/layout/VerticalCurvedList"/>
    <dgm:cxn modelId="{A919EA3A-DF16-4347-B884-AAFF3E9F718B}" type="presParOf" srcId="{4A1B3C04-FC09-41E2-8741-250C6BA73EB4}" destId="{0135E75C-0D79-447D-98EC-B4E3409BEF1B}" srcOrd="1" destOrd="0" presId="urn:microsoft.com/office/officeart/2008/layout/VerticalCurvedList"/>
    <dgm:cxn modelId="{09EB84F9-E5D8-4959-91BD-35E7DFD1469A}" type="presParOf" srcId="{4A1B3C04-FC09-41E2-8741-250C6BA73EB4}" destId="{B4DC9142-5CAF-45E2-B391-BAD879DC08CE}" srcOrd="2" destOrd="0" presId="urn:microsoft.com/office/officeart/2008/layout/VerticalCurvedList"/>
    <dgm:cxn modelId="{0C72D5E5-F5CD-496B-B50B-1EBC2611D217}" type="presParOf" srcId="{B4DC9142-5CAF-45E2-B391-BAD879DC08CE}" destId="{BA90B069-9FAB-401D-9449-A7AB3AD7F052}" srcOrd="0" destOrd="0" presId="urn:microsoft.com/office/officeart/2008/layout/VerticalCurvedList"/>
    <dgm:cxn modelId="{A425111D-B2DC-4F1C-AE15-8DBAD97545DC}" type="presParOf" srcId="{4A1B3C04-FC09-41E2-8741-250C6BA73EB4}" destId="{2133E4AD-09E2-4E39-A677-23E8B953092A}" srcOrd="3" destOrd="0" presId="urn:microsoft.com/office/officeart/2008/layout/VerticalCurvedList"/>
    <dgm:cxn modelId="{70A5BEDF-CE60-4500-95AB-210125BF99BE}" type="presParOf" srcId="{4A1B3C04-FC09-41E2-8741-250C6BA73EB4}" destId="{EC02BA7C-48B2-4D77-A952-2E47F48516A0}" srcOrd="4" destOrd="0" presId="urn:microsoft.com/office/officeart/2008/layout/VerticalCurvedList"/>
    <dgm:cxn modelId="{5595D3A7-605E-4BBA-82A4-C18D1DDA3327}" type="presParOf" srcId="{EC02BA7C-48B2-4D77-A952-2E47F48516A0}" destId="{92F8301E-D043-4985-B812-EA25CB1C7433}" srcOrd="0" destOrd="0" presId="urn:microsoft.com/office/officeart/2008/layout/VerticalCurvedList"/>
    <dgm:cxn modelId="{3F3E3697-7BAA-4716-B240-E591C86EF456}" type="presParOf" srcId="{4A1B3C04-FC09-41E2-8741-250C6BA73EB4}" destId="{5907BDBC-A28A-4F4F-8E68-6649469A0307}" srcOrd="5" destOrd="0" presId="urn:microsoft.com/office/officeart/2008/layout/VerticalCurvedList"/>
    <dgm:cxn modelId="{D7776F52-69F7-4A22-91B9-493DCB766A3A}" type="presParOf" srcId="{4A1B3C04-FC09-41E2-8741-250C6BA73EB4}" destId="{4DFA5356-CD56-48EB-8281-86E6FB786F9C}" srcOrd="6" destOrd="0" presId="urn:microsoft.com/office/officeart/2008/layout/VerticalCurvedList"/>
    <dgm:cxn modelId="{5D0FEE56-71B7-4527-9701-4204044B8430}" type="presParOf" srcId="{4DFA5356-CD56-48EB-8281-86E6FB786F9C}" destId="{BEC0B854-A130-4CE2-A11A-3FE0280E0FDA}" srcOrd="0" destOrd="0" presId="urn:microsoft.com/office/officeart/2008/layout/VerticalCurvedList"/>
    <dgm:cxn modelId="{AC1C4749-7538-403B-8D41-EEAF778CF9AA}" type="presParOf" srcId="{4A1B3C04-FC09-41E2-8741-250C6BA73EB4}" destId="{70A6993B-821C-487F-891B-FE6776758AC6}" srcOrd="7" destOrd="0" presId="urn:microsoft.com/office/officeart/2008/layout/VerticalCurvedList"/>
    <dgm:cxn modelId="{0E54B6E1-8F1B-4FAF-ADB5-87EAFDD24519}" type="presParOf" srcId="{4A1B3C04-FC09-41E2-8741-250C6BA73EB4}" destId="{255610F0-C8BF-4ED2-97E7-33818B4AF2B7}" srcOrd="8" destOrd="0" presId="urn:microsoft.com/office/officeart/2008/layout/VerticalCurvedList"/>
    <dgm:cxn modelId="{95BDBAF1-25C0-4A89-B195-CDDF6E84EE51}" type="presParOf" srcId="{255610F0-C8BF-4ED2-97E7-33818B4AF2B7}" destId="{F05C6FA8-991B-471C-8BBE-023BB85C02A6}" srcOrd="0" destOrd="0" presId="urn:microsoft.com/office/officeart/2008/layout/VerticalCurvedList"/>
    <dgm:cxn modelId="{6243EE35-7DFB-41FA-9363-1FD02B115F04}" type="presParOf" srcId="{4A1B3C04-FC09-41E2-8741-250C6BA73EB4}" destId="{7862D4BC-403E-49E8-8777-1EF085B82D27}" srcOrd="9" destOrd="0" presId="urn:microsoft.com/office/officeart/2008/layout/VerticalCurvedList"/>
    <dgm:cxn modelId="{0D29218B-ABA1-486D-9354-7FD604A75294}" type="presParOf" srcId="{4A1B3C04-FC09-41E2-8741-250C6BA73EB4}" destId="{0F065F80-2913-49B0-8F49-8B9EF3829E8C}" srcOrd="10" destOrd="0" presId="urn:microsoft.com/office/officeart/2008/layout/VerticalCurvedList"/>
    <dgm:cxn modelId="{1D2DC3E9-5604-49F1-9CB2-665D9FF5DD0E}" type="presParOf" srcId="{0F065F80-2913-49B0-8F49-8B9EF3829E8C}" destId="{04A0341A-5F6E-414B-B48D-84BFF7DEB76F}" srcOrd="0" destOrd="0" presId="urn:microsoft.com/office/officeart/2008/layout/VerticalCurvedList"/>
    <dgm:cxn modelId="{12AF9F85-F8C7-4AC2-B0B0-8AB17DB625F7}" type="presParOf" srcId="{4A1B3C04-FC09-41E2-8741-250C6BA73EB4}" destId="{BB16C834-C750-48E5-9FE1-E6BDC5FDED9A}" srcOrd="11" destOrd="0" presId="urn:microsoft.com/office/officeart/2008/layout/VerticalCurvedList"/>
    <dgm:cxn modelId="{2E7DFA3F-6B76-4395-8A08-BC371C67DC88}" type="presParOf" srcId="{4A1B3C04-FC09-41E2-8741-250C6BA73EB4}" destId="{FDFE8749-A81D-42BE-A72D-22F463698D9B}" srcOrd="12" destOrd="0" presId="urn:microsoft.com/office/officeart/2008/layout/VerticalCurvedList"/>
    <dgm:cxn modelId="{ED73CA33-B956-4F1D-ADE1-48BBB9F88F5F}" type="presParOf" srcId="{FDFE8749-A81D-42BE-A72D-22F463698D9B}" destId="{AE188CD8-7BA9-45F2-A5C9-838251EE836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8499027-BAB5-4945-8FEF-48F8DFE3C448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BE9380-7A01-4410-AF70-859EDD2DE484}">
      <dgm:prSet phldrT="[Текст]"/>
      <dgm:spPr/>
      <dgm:t>
        <a:bodyPr/>
        <a:lstStyle/>
        <a:p>
          <a:r>
            <a:rPr lang="ru-RU" dirty="0" smtClean="0"/>
            <a:t>достижение конкретных предметных, </a:t>
          </a:r>
          <a:r>
            <a:rPr lang="ru-RU" dirty="0" err="1" smtClean="0"/>
            <a:t>метапредметных</a:t>
          </a:r>
          <a:r>
            <a:rPr lang="ru-RU" dirty="0" smtClean="0"/>
            <a:t> и личностных планируемых результатов</a:t>
          </a:r>
          <a:endParaRPr lang="ru-RU" dirty="0"/>
        </a:p>
      </dgm:t>
    </dgm:pt>
    <dgm:pt modelId="{CF7BA1A8-A594-4B91-9857-D6A34792363B}" type="parTrans" cxnId="{869A491E-43F3-43A2-8020-88344F00808B}">
      <dgm:prSet/>
      <dgm:spPr/>
      <dgm:t>
        <a:bodyPr/>
        <a:lstStyle/>
        <a:p>
          <a:endParaRPr lang="ru-RU"/>
        </a:p>
      </dgm:t>
    </dgm:pt>
    <dgm:pt modelId="{09250A92-B808-4962-9380-1277540055D5}" type="sibTrans" cxnId="{869A491E-43F3-43A2-8020-88344F00808B}">
      <dgm:prSet/>
      <dgm:spPr/>
      <dgm:t>
        <a:bodyPr/>
        <a:lstStyle/>
        <a:p>
          <a:endParaRPr lang="ru-RU"/>
        </a:p>
      </dgm:t>
    </dgm:pt>
    <dgm:pt modelId="{09CAD694-2864-42E0-A543-9A216120F107}">
      <dgm:prSet phldrT="[Текст]"/>
      <dgm:spPr/>
      <dgm:t>
        <a:bodyPr/>
        <a:lstStyle/>
        <a:p>
          <a:r>
            <a:rPr lang="ru-RU" dirty="0" smtClean="0"/>
            <a:t>что его педагогические действия связаны в последовательную цепь по достижению образовательных результатов</a:t>
          </a:r>
          <a:endParaRPr lang="ru-RU" dirty="0"/>
        </a:p>
      </dgm:t>
    </dgm:pt>
    <dgm:pt modelId="{B5EC0EDB-1AA2-4312-A557-010A95E4331F}" type="parTrans" cxnId="{9F11DEED-4A15-4524-9760-CF34DB297753}">
      <dgm:prSet/>
      <dgm:spPr/>
      <dgm:t>
        <a:bodyPr/>
        <a:lstStyle/>
        <a:p>
          <a:endParaRPr lang="ru-RU"/>
        </a:p>
      </dgm:t>
    </dgm:pt>
    <dgm:pt modelId="{E7593C9E-D94A-4E09-B27F-EB76CD93AF9F}" type="sibTrans" cxnId="{9F11DEED-4A15-4524-9760-CF34DB297753}">
      <dgm:prSet/>
      <dgm:spPr/>
      <dgm:t>
        <a:bodyPr/>
        <a:lstStyle/>
        <a:p>
          <a:endParaRPr lang="ru-RU"/>
        </a:p>
      </dgm:t>
    </dgm:pt>
    <dgm:pt modelId="{B233AC06-E73C-4F05-AA67-4BFE2CA58992}">
      <dgm:prSet phldrT="[Текст]"/>
      <dgm:spPr/>
      <dgm:t>
        <a:bodyPr/>
        <a:lstStyle/>
        <a:p>
          <a:r>
            <a:rPr lang="ru-RU" dirty="0" smtClean="0"/>
            <a:t>как он должен войти в действие и выйти из него, не прервав цепи операций, входящих в данное действие</a:t>
          </a:r>
          <a:endParaRPr lang="ru-RU" dirty="0"/>
        </a:p>
      </dgm:t>
    </dgm:pt>
    <dgm:pt modelId="{C9E86234-05B1-4AB0-9D87-4BEA43E149E4}" type="parTrans" cxnId="{9EC20C98-5432-4EB7-ADF3-672D5FC88DDA}">
      <dgm:prSet/>
      <dgm:spPr/>
      <dgm:t>
        <a:bodyPr/>
        <a:lstStyle/>
        <a:p>
          <a:endParaRPr lang="ru-RU"/>
        </a:p>
      </dgm:t>
    </dgm:pt>
    <dgm:pt modelId="{D013504C-153D-4D36-B8A3-3112BB8C3452}" type="sibTrans" cxnId="{9EC20C98-5432-4EB7-ADF3-672D5FC88DDA}">
      <dgm:prSet/>
      <dgm:spPr/>
      <dgm:t>
        <a:bodyPr/>
        <a:lstStyle/>
        <a:p>
          <a:endParaRPr lang="ru-RU"/>
        </a:p>
      </dgm:t>
    </dgm:pt>
    <dgm:pt modelId="{8B44C83A-539F-4706-8B1C-B5D8512BA7ED}" type="pres">
      <dgm:prSet presAssocID="{E8499027-BAB5-4945-8FEF-48F8DFE3C44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FF48BE-8574-4F38-AB29-C333BDB4A5CE}" type="pres">
      <dgm:prSet presAssocID="{E8499027-BAB5-4945-8FEF-48F8DFE3C448}" presName="dummyMaxCanvas" presStyleCnt="0">
        <dgm:presLayoutVars/>
      </dgm:prSet>
      <dgm:spPr/>
    </dgm:pt>
    <dgm:pt modelId="{D4AA50E3-D0A3-4546-8DD2-6E1227B0862A}" type="pres">
      <dgm:prSet presAssocID="{E8499027-BAB5-4945-8FEF-48F8DFE3C448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A774B1-AF70-467D-8571-F21C4E3969AC}" type="pres">
      <dgm:prSet presAssocID="{E8499027-BAB5-4945-8FEF-48F8DFE3C448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743015-B498-46BA-A218-C2679B1F2D0B}" type="pres">
      <dgm:prSet presAssocID="{E8499027-BAB5-4945-8FEF-48F8DFE3C448}" presName="ThreeNodes_3" presStyleLbl="node1" presStyleIdx="2" presStyleCnt="3" custLinFactNeighborY="92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177F61-A70A-44A4-B530-ACCA96857475}" type="pres">
      <dgm:prSet presAssocID="{E8499027-BAB5-4945-8FEF-48F8DFE3C448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FB641D-D86F-4D65-B7B9-79A468943C23}" type="pres">
      <dgm:prSet presAssocID="{E8499027-BAB5-4945-8FEF-48F8DFE3C448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54E868-C980-495E-88A7-AFB813839AD7}" type="pres">
      <dgm:prSet presAssocID="{E8499027-BAB5-4945-8FEF-48F8DFE3C448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1D8FEF-32AD-4F90-BB7B-EB634663CB26}" type="pres">
      <dgm:prSet presAssocID="{E8499027-BAB5-4945-8FEF-48F8DFE3C448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664794-0CF1-4D9D-ADD7-845C9E0DC4AA}" type="pres">
      <dgm:prSet presAssocID="{E8499027-BAB5-4945-8FEF-48F8DFE3C448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ABB112-36FF-431B-95F0-03C4703F53D9}" type="presOf" srcId="{09CAD694-2864-42E0-A543-9A216120F107}" destId="{2C1D8FEF-32AD-4F90-BB7B-EB634663CB26}" srcOrd="1" destOrd="0" presId="urn:microsoft.com/office/officeart/2005/8/layout/vProcess5"/>
    <dgm:cxn modelId="{9F11DEED-4A15-4524-9760-CF34DB297753}" srcId="{E8499027-BAB5-4945-8FEF-48F8DFE3C448}" destId="{09CAD694-2864-42E0-A543-9A216120F107}" srcOrd="1" destOrd="0" parTransId="{B5EC0EDB-1AA2-4312-A557-010A95E4331F}" sibTransId="{E7593C9E-D94A-4E09-B27F-EB76CD93AF9F}"/>
    <dgm:cxn modelId="{A5F93534-9600-4E5B-9420-DE103A66A809}" type="presOf" srcId="{E7593C9E-D94A-4E09-B27F-EB76CD93AF9F}" destId="{12FB641D-D86F-4D65-B7B9-79A468943C23}" srcOrd="0" destOrd="0" presId="urn:microsoft.com/office/officeart/2005/8/layout/vProcess5"/>
    <dgm:cxn modelId="{67B128AB-9A3C-4C9F-A6CE-35A901E032BC}" type="presOf" srcId="{E8499027-BAB5-4945-8FEF-48F8DFE3C448}" destId="{8B44C83A-539F-4706-8B1C-B5D8512BA7ED}" srcOrd="0" destOrd="0" presId="urn:microsoft.com/office/officeart/2005/8/layout/vProcess5"/>
    <dgm:cxn modelId="{F665890A-D4D9-4732-8561-9FBC4C47654E}" type="presOf" srcId="{B233AC06-E73C-4F05-AA67-4BFE2CA58992}" destId="{30743015-B498-46BA-A218-C2679B1F2D0B}" srcOrd="0" destOrd="0" presId="urn:microsoft.com/office/officeart/2005/8/layout/vProcess5"/>
    <dgm:cxn modelId="{0DF108A9-34FE-41BD-9DF7-25396EE86DA6}" type="presOf" srcId="{B233AC06-E73C-4F05-AA67-4BFE2CA58992}" destId="{4C664794-0CF1-4D9D-ADD7-845C9E0DC4AA}" srcOrd="1" destOrd="0" presId="urn:microsoft.com/office/officeart/2005/8/layout/vProcess5"/>
    <dgm:cxn modelId="{A2475EC0-FB91-4EFD-B7E1-038E1E5BF1BF}" type="presOf" srcId="{4CBE9380-7A01-4410-AF70-859EDD2DE484}" destId="{2454E868-C980-495E-88A7-AFB813839AD7}" srcOrd="1" destOrd="0" presId="urn:microsoft.com/office/officeart/2005/8/layout/vProcess5"/>
    <dgm:cxn modelId="{9EC20C98-5432-4EB7-ADF3-672D5FC88DDA}" srcId="{E8499027-BAB5-4945-8FEF-48F8DFE3C448}" destId="{B233AC06-E73C-4F05-AA67-4BFE2CA58992}" srcOrd="2" destOrd="0" parTransId="{C9E86234-05B1-4AB0-9D87-4BEA43E149E4}" sibTransId="{D013504C-153D-4D36-B8A3-3112BB8C3452}"/>
    <dgm:cxn modelId="{BFF6E8DD-B106-4CC7-AC14-53D051B484CA}" type="presOf" srcId="{09250A92-B808-4962-9380-1277540055D5}" destId="{89177F61-A70A-44A4-B530-ACCA96857475}" srcOrd="0" destOrd="0" presId="urn:microsoft.com/office/officeart/2005/8/layout/vProcess5"/>
    <dgm:cxn modelId="{869A491E-43F3-43A2-8020-88344F00808B}" srcId="{E8499027-BAB5-4945-8FEF-48F8DFE3C448}" destId="{4CBE9380-7A01-4410-AF70-859EDD2DE484}" srcOrd="0" destOrd="0" parTransId="{CF7BA1A8-A594-4B91-9857-D6A34792363B}" sibTransId="{09250A92-B808-4962-9380-1277540055D5}"/>
    <dgm:cxn modelId="{9162F888-115F-451B-B02A-11FF80029281}" type="presOf" srcId="{09CAD694-2864-42E0-A543-9A216120F107}" destId="{AFA774B1-AF70-467D-8571-F21C4E3969AC}" srcOrd="0" destOrd="0" presId="urn:microsoft.com/office/officeart/2005/8/layout/vProcess5"/>
    <dgm:cxn modelId="{0B2578DC-5CA4-4A6D-AD59-70C7FE01D0DE}" type="presOf" srcId="{4CBE9380-7A01-4410-AF70-859EDD2DE484}" destId="{D4AA50E3-D0A3-4546-8DD2-6E1227B0862A}" srcOrd="0" destOrd="0" presId="urn:microsoft.com/office/officeart/2005/8/layout/vProcess5"/>
    <dgm:cxn modelId="{F0B270BC-0FD7-44B1-9638-D34237A126B9}" type="presParOf" srcId="{8B44C83A-539F-4706-8B1C-B5D8512BA7ED}" destId="{DAFF48BE-8574-4F38-AB29-C333BDB4A5CE}" srcOrd="0" destOrd="0" presId="urn:microsoft.com/office/officeart/2005/8/layout/vProcess5"/>
    <dgm:cxn modelId="{8274F9BE-E06A-4958-B6DE-9FE8B1AFD7CC}" type="presParOf" srcId="{8B44C83A-539F-4706-8B1C-B5D8512BA7ED}" destId="{D4AA50E3-D0A3-4546-8DD2-6E1227B0862A}" srcOrd="1" destOrd="0" presId="urn:microsoft.com/office/officeart/2005/8/layout/vProcess5"/>
    <dgm:cxn modelId="{745FFE84-4089-43AC-8820-966298D2D80B}" type="presParOf" srcId="{8B44C83A-539F-4706-8B1C-B5D8512BA7ED}" destId="{AFA774B1-AF70-467D-8571-F21C4E3969AC}" srcOrd="2" destOrd="0" presId="urn:microsoft.com/office/officeart/2005/8/layout/vProcess5"/>
    <dgm:cxn modelId="{FF0F477C-E105-4739-A676-5D669BF2DF4F}" type="presParOf" srcId="{8B44C83A-539F-4706-8B1C-B5D8512BA7ED}" destId="{30743015-B498-46BA-A218-C2679B1F2D0B}" srcOrd="3" destOrd="0" presId="urn:microsoft.com/office/officeart/2005/8/layout/vProcess5"/>
    <dgm:cxn modelId="{89DBB33E-7B47-40BF-83EA-37C247D380B8}" type="presParOf" srcId="{8B44C83A-539F-4706-8B1C-B5D8512BA7ED}" destId="{89177F61-A70A-44A4-B530-ACCA96857475}" srcOrd="4" destOrd="0" presId="urn:microsoft.com/office/officeart/2005/8/layout/vProcess5"/>
    <dgm:cxn modelId="{D082C961-EBC0-4F99-AB41-64B5E88C9502}" type="presParOf" srcId="{8B44C83A-539F-4706-8B1C-B5D8512BA7ED}" destId="{12FB641D-D86F-4D65-B7B9-79A468943C23}" srcOrd="5" destOrd="0" presId="urn:microsoft.com/office/officeart/2005/8/layout/vProcess5"/>
    <dgm:cxn modelId="{BDFF9DE2-E8EA-40C8-8800-3296399A0113}" type="presParOf" srcId="{8B44C83A-539F-4706-8B1C-B5D8512BA7ED}" destId="{2454E868-C980-495E-88A7-AFB813839AD7}" srcOrd="6" destOrd="0" presId="urn:microsoft.com/office/officeart/2005/8/layout/vProcess5"/>
    <dgm:cxn modelId="{09205405-42DB-4AB4-A8DE-FE478B62EE52}" type="presParOf" srcId="{8B44C83A-539F-4706-8B1C-B5D8512BA7ED}" destId="{2C1D8FEF-32AD-4F90-BB7B-EB634663CB26}" srcOrd="7" destOrd="0" presId="urn:microsoft.com/office/officeart/2005/8/layout/vProcess5"/>
    <dgm:cxn modelId="{ACC3B480-F62C-4AAA-8FFF-D486CD79E3D6}" type="presParOf" srcId="{8B44C83A-539F-4706-8B1C-B5D8512BA7ED}" destId="{4C664794-0CF1-4D9D-ADD7-845C9E0DC4A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B75C6B7-82C0-4935-ADDA-63B3B83C4496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CF198389-CA19-4D09-9E72-3C79FDB34C35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Обновление содержания технологического образования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84BBA9-1485-49BC-A54A-66D8FED99FEE}" type="parTrans" cxnId="{520D8E04-CCD1-49FC-9995-2A4371803FB8}">
      <dgm:prSet/>
      <dgm:spPr/>
      <dgm:t>
        <a:bodyPr/>
        <a:lstStyle/>
        <a:p>
          <a:endParaRPr lang="ru-RU"/>
        </a:p>
      </dgm:t>
    </dgm:pt>
    <dgm:pt modelId="{44EA32FF-9ACC-42B6-B11A-0103ECD63E6D}" type="sibTrans" cxnId="{520D8E04-CCD1-49FC-9995-2A4371803FB8}">
      <dgm:prSet/>
      <dgm:spPr/>
      <dgm:t>
        <a:bodyPr/>
        <a:lstStyle/>
        <a:p>
          <a:endParaRPr lang="ru-RU"/>
        </a:p>
      </dgm:t>
    </dgm:pt>
    <dgm:pt modelId="{C304329F-4132-4990-B873-3452F3B4A93D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Всероссийской ассоциации технологического образования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8CCB78-0D44-4086-9E18-916D834CA185}" type="parTrans" cxnId="{5E9F1557-EB3A-4BB6-9AC2-E6DDCA8ACD16}">
      <dgm:prSet/>
      <dgm:spPr/>
      <dgm:t>
        <a:bodyPr/>
        <a:lstStyle/>
        <a:p>
          <a:endParaRPr lang="ru-RU"/>
        </a:p>
      </dgm:t>
    </dgm:pt>
    <dgm:pt modelId="{0E512A76-8B7D-4844-9A25-A6F4076C73A4}" type="sibTrans" cxnId="{5E9F1557-EB3A-4BB6-9AC2-E6DDCA8ACD16}">
      <dgm:prSet/>
      <dgm:spPr/>
      <dgm:t>
        <a:bodyPr/>
        <a:lstStyle/>
        <a:p>
          <a:endParaRPr lang="ru-RU"/>
        </a:p>
      </dgm:t>
    </dgm:pt>
    <dgm:pt modelId="{BFFED137-9EEE-48EF-8CBE-074476194EA2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сетевого взаимодействия школы с организациями всех секторов экономики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229B38-D06F-454E-AA9C-56ED2CCB5A2B}" type="parTrans" cxnId="{B34ECA51-1837-4269-AF86-CEE8459C30A8}">
      <dgm:prSet/>
      <dgm:spPr/>
      <dgm:t>
        <a:bodyPr/>
        <a:lstStyle/>
        <a:p>
          <a:endParaRPr lang="ru-RU"/>
        </a:p>
      </dgm:t>
    </dgm:pt>
    <dgm:pt modelId="{C5E079FB-7388-4720-B3ED-970B34D48344}" type="sibTrans" cxnId="{B34ECA51-1837-4269-AF86-CEE8459C30A8}">
      <dgm:prSet/>
      <dgm:spPr/>
      <dgm:t>
        <a:bodyPr/>
        <a:lstStyle/>
        <a:p>
          <a:endParaRPr lang="ru-RU"/>
        </a:p>
      </dgm:t>
    </dgm:pt>
    <dgm:pt modelId="{DA2C599F-35AD-4EC3-B09F-70897E905BB0}">
      <dgm:prSet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Повышение интегративных функций уроков технологии с системе общего образования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A86D37-E37B-46BC-AF79-059AC7375B9D}" type="parTrans" cxnId="{66E9627F-2042-449F-AC44-4A9543450183}">
      <dgm:prSet/>
      <dgm:spPr/>
      <dgm:t>
        <a:bodyPr/>
        <a:lstStyle/>
        <a:p>
          <a:endParaRPr lang="ru-RU"/>
        </a:p>
      </dgm:t>
    </dgm:pt>
    <dgm:pt modelId="{B2810A8F-27A4-4160-A17A-240554C74FC3}" type="sibTrans" cxnId="{66E9627F-2042-449F-AC44-4A9543450183}">
      <dgm:prSet/>
      <dgm:spPr/>
      <dgm:t>
        <a:bodyPr/>
        <a:lstStyle/>
        <a:p>
          <a:endParaRPr lang="ru-RU"/>
        </a:p>
      </dgm:t>
    </dgm:pt>
    <dgm:pt modelId="{20E5CEA3-8362-48D3-8888-7BDA68A1B86F}" type="pres">
      <dgm:prSet presAssocID="{0B75C6B7-82C0-4935-ADDA-63B3B83C4496}" presName="linearFlow" presStyleCnt="0">
        <dgm:presLayoutVars>
          <dgm:dir/>
          <dgm:resizeHandles val="exact"/>
        </dgm:presLayoutVars>
      </dgm:prSet>
      <dgm:spPr/>
    </dgm:pt>
    <dgm:pt modelId="{B07F019F-C35E-46BB-8873-71A867F32B61}" type="pres">
      <dgm:prSet presAssocID="{CF198389-CA19-4D09-9E72-3C79FDB34C35}" presName="composite" presStyleCnt="0"/>
      <dgm:spPr/>
    </dgm:pt>
    <dgm:pt modelId="{30EF0451-90E9-46E3-BF18-A56C88E72229}" type="pres">
      <dgm:prSet presAssocID="{CF198389-CA19-4D09-9E72-3C79FDB34C35}" presName="imgShp" presStyleLbl="fgImgPlace1" presStyleIdx="0" presStyleCnt="4"/>
      <dgm:spPr/>
    </dgm:pt>
    <dgm:pt modelId="{5CD4B6BB-5BFA-4160-B64D-D3C11FB58968}" type="pres">
      <dgm:prSet presAssocID="{CF198389-CA19-4D09-9E72-3C79FDB34C35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F2251A-1487-4839-8D13-7EA446AA87D4}" type="pres">
      <dgm:prSet presAssocID="{44EA32FF-9ACC-42B6-B11A-0103ECD63E6D}" presName="spacing" presStyleCnt="0"/>
      <dgm:spPr/>
    </dgm:pt>
    <dgm:pt modelId="{2F61600E-A786-497C-A2B8-4EC88098DC61}" type="pres">
      <dgm:prSet presAssocID="{C304329F-4132-4990-B873-3452F3B4A93D}" presName="composite" presStyleCnt="0"/>
      <dgm:spPr/>
    </dgm:pt>
    <dgm:pt modelId="{79517804-8AAD-459C-9F10-8B06FBCD7F7B}" type="pres">
      <dgm:prSet presAssocID="{C304329F-4132-4990-B873-3452F3B4A93D}" presName="imgShp" presStyleLbl="fgImgPlace1" presStyleIdx="1" presStyleCnt="4"/>
      <dgm:spPr/>
    </dgm:pt>
    <dgm:pt modelId="{7BD623D6-6F10-4C54-8C19-3D121044D95A}" type="pres">
      <dgm:prSet presAssocID="{C304329F-4132-4990-B873-3452F3B4A93D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186DC-6C88-433D-8425-8569484C0109}" type="pres">
      <dgm:prSet presAssocID="{0E512A76-8B7D-4844-9A25-A6F4076C73A4}" presName="spacing" presStyleCnt="0"/>
      <dgm:spPr/>
    </dgm:pt>
    <dgm:pt modelId="{D19D41AC-9D69-4AE8-976C-17A206E73AC2}" type="pres">
      <dgm:prSet presAssocID="{BFFED137-9EEE-48EF-8CBE-074476194EA2}" presName="composite" presStyleCnt="0"/>
      <dgm:spPr/>
    </dgm:pt>
    <dgm:pt modelId="{8EE051D3-A2BE-49F4-B1A4-7820EAB07812}" type="pres">
      <dgm:prSet presAssocID="{BFFED137-9EEE-48EF-8CBE-074476194EA2}" presName="imgShp" presStyleLbl="fgImgPlace1" presStyleIdx="2" presStyleCnt="4"/>
      <dgm:spPr/>
    </dgm:pt>
    <dgm:pt modelId="{534B189C-9193-4965-B6A0-82C5A12E5646}" type="pres">
      <dgm:prSet presAssocID="{BFFED137-9EEE-48EF-8CBE-074476194EA2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772AAB-59D4-4760-A65C-EAE1C722257B}" type="pres">
      <dgm:prSet presAssocID="{C5E079FB-7388-4720-B3ED-970B34D48344}" presName="spacing" presStyleCnt="0"/>
      <dgm:spPr/>
    </dgm:pt>
    <dgm:pt modelId="{F0ED431C-DA21-45B5-A217-991292E14DD4}" type="pres">
      <dgm:prSet presAssocID="{DA2C599F-35AD-4EC3-B09F-70897E905BB0}" presName="composite" presStyleCnt="0"/>
      <dgm:spPr/>
    </dgm:pt>
    <dgm:pt modelId="{D3EC143A-B705-4078-AFC8-1AD3747FAEA4}" type="pres">
      <dgm:prSet presAssocID="{DA2C599F-35AD-4EC3-B09F-70897E905BB0}" presName="imgShp" presStyleLbl="fgImgPlace1" presStyleIdx="3" presStyleCnt="4"/>
      <dgm:spPr/>
    </dgm:pt>
    <dgm:pt modelId="{9FF15340-9D9B-4F78-992F-6BC61506C54F}" type="pres">
      <dgm:prSet presAssocID="{DA2C599F-35AD-4EC3-B09F-70897E905BB0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00ABA7-69FC-4CDC-A31F-F7458868DAC3}" type="presOf" srcId="{C304329F-4132-4990-B873-3452F3B4A93D}" destId="{7BD623D6-6F10-4C54-8C19-3D121044D95A}" srcOrd="0" destOrd="0" presId="urn:microsoft.com/office/officeart/2005/8/layout/vList3"/>
    <dgm:cxn modelId="{5093624F-F088-4B4C-A7EB-293E3FDAC1D1}" type="presOf" srcId="{DA2C599F-35AD-4EC3-B09F-70897E905BB0}" destId="{9FF15340-9D9B-4F78-992F-6BC61506C54F}" srcOrd="0" destOrd="0" presId="urn:microsoft.com/office/officeart/2005/8/layout/vList3"/>
    <dgm:cxn modelId="{66E9627F-2042-449F-AC44-4A9543450183}" srcId="{0B75C6B7-82C0-4935-ADDA-63B3B83C4496}" destId="{DA2C599F-35AD-4EC3-B09F-70897E905BB0}" srcOrd="3" destOrd="0" parTransId="{5FA86D37-E37B-46BC-AF79-059AC7375B9D}" sibTransId="{B2810A8F-27A4-4160-A17A-240554C74FC3}"/>
    <dgm:cxn modelId="{9EABCD0A-DB1D-446B-9B8F-60FA2F00D466}" type="presOf" srcId="{0B75C6B7-82C0-4935-ADDA-63B3B83C4496}" destId="{20E5CEA3-8362-48D3-8888-7BDA68A1B86F}" srcOrd="0" destOrd="0" presId="urn:microsoft.com/office/officeart/2005/8/layout/vList3"/>
    <dgm:cxn modelId="{5E9F1557-EB3A-4BB6-9AC2-E6DDCA8ACD16}" srcId="{0B75C6B7-82C0-4935-ADDA-63B3B83C4496}" destId="{C304329F-4132-4990-B873-3452F3B4A93D}" srcOrd="1" destOrd="0" parTransId="{D98CCB78-0D44-4086-9E18-916D834CA185}" sibTransId="{0E512A76-8B7D-4844-9A25-A6F4076C73A4}"/>
    <dgm:cxn modelId="{400E41D7-F03F-4430-A7D1-456DA91EDBF4}" type="presOf" srcId="{CF198389-CA19-4D09-9E72-3C79FDB34C35}" destId="{5CD4B6BB-5BFA-4160-B64D-D3C11FB58968}" srcOrd="0" destOrd="0" presId="urn:microsoft.com/office/officeart/2005/8/layout/vList3"/>
    <dgm:cxn modelId="{520D8E04-CCD1-49FC-9995-2A4371803FB8}" srcId="{0B75C6B7-82C0-4935-ADDA-63B3B83C4496}" destId="{CF198389-CA19-4D09-9E72-3C79FDB34C35}" srcOrd="0" destOrd="0" parTransId="{1984BBA9-1485-49BC-A54A-66D8FED99FEE}" sibTransId="{44EA32FF-9ACC-42B6-B11A-0103ECD63E6D}"/>
    <dgm:cxn modelId="{B34ECA51-1837-4269-AF86-CEE8459C30A8}" srcId="{0B75C6B7-82C0-4935-ADDA-63B3B83C4496}" destId="{BFFED137-9EEE-48EF-8CBE-074476194EA2}" srcOrd="2" destOrd="0" parTransId="{46229B38-D06F-454E-AA9C-56ED2CCB5A2B}" sibTransId="{C5E079FB-7388-4720-B3ED-970B34D48344}"/>
    <dgm:cxn modelId="{C6354773-F126-4960-AFCE-1C266633C8AD}" type="presOf" srcId="{BFFED137-9EEE-48EF-8CBE-074476194EA2}" destId="{534B189C-9193-4965-B6A0-82C5A12E5646}" srcOrd="0" destOrd="0" presId="urn:microsoft.com/office/officeart/2005/8/layout/vList3"/>
    <dgm:cxn modelId="{37991634-E483-44F5-A0B5-79FB99C7CCE1}" type="presParOf" srcId="{20E5CEA3-8362-48D3-8888-7BDA68A1B86F}" destId="{B07F019F-C35E-46BB-8873-71A867F32B61}" srcOrd="0" destOrd="0" presId="urn:microsoft.com/office/officeart/2005/8/layout/vList3"/>
    <dgm:cxn modelId="{AC6C6963-7218-411D-9ECB-9120D0C7D953}" type="presParOf" srcId="{B07F019F-C35E-46BB-8873-71A867F32B61}" destId="{30EF0451-90E9-46E3-BF18-A56C88E72229}" srcOrd="0" destOrd="0" presId="urn:microsoft.com/office/officeart/2005/8/layout/vList3"/>
    <dgm:cxn modelId="{F4BDB89F-9865-4AB2-8FE5-5C331AF7F2F2}" type="presParOf" srcId="{B07F019F-C35E-46BB-8873-71A867F32B61}" destId="{5CD4B6BB-5BFA-4160-B64D-D3C11FB58968}" srcOrd="1" destOrd="0" presId="urn:microsoft.com/office/officeart/2005/8/layout/vList3"/>
    <dgm:cxn modelId="{5E9B9179-E487-4343-BB41-67CD41A97C96}" type="presParOf" srcId="{20E5CEA3-8362-48D3-8888-7BDA68A1B86F}" destId="{93F2251A-1487-4839-8D13-7EA446AA87D4}" srcOrd="1" destOrd="0" presId="urn:microsoft.com/office/officeart/2005/8/layout/vList3"/>
    <dgm:cxn modelId="{C71FF117-14E1-4C6D-B8DA-6CB97D83E783}" type="presParOf" srcId="{20E5CEA3-8362-48D3-8888-7BDA68A1B86F}" destId="{2F61600E-A786-497C-A2B8-4EC88098DC61}" srcOrd="2" destOrd="0" presId="urn:microsoft.com/office/officeart/2005/8/layout/vList3"/>
    <dgm:cxn modelId="{94A20B07-2373-4149-9549-3FE990C7599F}" type="presParOf" srcId="{2F61600E-A786-497C-A2B8-4EC88098DC61}" destId="{79517804-8AAD-459C-9F10-8B06FBCD7F7B}" srcOrd="0" destOrd="0" presId="urn:microsoft.com/office/officeart/2005/8/layout/vList3"/>
    <dgm:cxn modelId="{E007924B-F7A9-4F41-8A19-7FD0AC8EB821}" type="presParOf" srcId="{2F61600E-A786-497C-A2B8-4EC88098DC61}" destId="{7BD623D6-6F10-4C54-8C19-3D121044D95A}" srcOrd="1" destOrd="0" presId="urn:microsoft.com/office/officeart/2005/8/layout/vList3"/>
    <dgm:cxn modelId="{D3EE8AFE-D72B-4A61-9BB6-9625FF75B52E}" type="presParOf" srcId="{20E5CEA3-8362-48D3-8888-7BDA68A1B86F}" destId="{CFA186DC-6C88-433D-8425-8569484C0109}" srcOrd="3" destOrd="0" presId="urn:microsoft.com/office/officeart/2005/8/layout/vList3"/>
    <dgm:cxn modelId="{30693188-3AC4-44CD-9BD3-1CB85BF2DFF1}" type="presParOf" srcId="{20E5CEA3-8362-48D3-8888-7BDA68A1B86F}" destId="{D19D41AC-9D69-4AE8-976C-17A206E73AC2}" srcOrd="4" destOrd="0" presId="urn:microsoft.com/office/officeart/2005/8/layout/vList3"/>
    <dgm:cxn modelId="{A815817D-AC46-41B4-A820-A0EC21EBCEEF}" type="presParOf" srcId="{D19D41AC-9D69-4AE8-976C-17A206E73AC2}" destId="{8EE051D3-A2BE-49F4-B1A4-7820EAB07812}" srcOrd="0" destOrd="0" presId="urn:microsoft.com/office/officeart/2005/8/layout/vList3"/>
    <dgm:cxn modelId="{C787CFAA-541A-4E3C-BB98-C873264C0079}" type="presParOf" srcId="{D19D41AC-9D69-4AE8-976C-17A206E73AC2}" destId="{534B189C-9193-4965-B6A0-82C5A12E5646}" srcOrd="1" destOrd="0" presId="urn:microsoft.com/office/officeart/2005/8/layout/vList3"/>
    <dgm:cxn modelId="{E04AA747-657E-4D73-B178-85ECF057C129}" type="presParOf" srcId="{20E5CEA3-8362-48D3-8888-7BDA68A1B86F}" destId="{FE772AAB-59D4-4760-A65C-EAE1C722257B}" srcOrd="5" destOrd="0" presId="urn:microsoft.com/office/officeart/2005/8/layout/vList3"/>
    <dgm:cxn modelId="{04FF2F2E-83B1-4A05-8238-CD25D031335C}" type="presParOf" srcId="{20E5CEA3-8362-48D3-8888-7BDA68A1B86F}" destId="{F0ED431C-DA21-45B5-A217-991292E14DD4}" srcOrd="6" destOrd="0" presId="urn:microsoft.com/office/officeart/2005/8/layout/vList3"/>
    <dgm:cxn modelId="{1FBED02B-A316-4419-AFC4-EA3DB829DA7F}" type="presParOf" srcId="{F0ED431C-DA21-45B5-A217-991292E14DD4}" destId="{D3EC143A-B705-4078-AFC8-1AD3747FAEA4}" srcOrd="0" destOrd="0" presId="urn:microsoft.com/office/officeart/2005/8/layout/vList3"/>
    <dgm:cxn modelId="{C7911C74-A0A9-41AA-BC65-D3110499F8B7}" type="presParOf" srcId="{F0ED431C-DA21-45B5-A217-991292E14DD4}" destId="{9FF15340-9D9B-4F78-992F-6BC61506C54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27CB19-4927-4E13-B680-1E64698D9F1F}">
      <dsp:nvSpPr>
        <dsp:cNvPr id="0" name=""/>
        <dsp:cNvSpPr/>
      </dsp:nvSpPr>
      <dsp:spPr>
        <a:xfrm>
          <a:off x="-5616822" y="-859990"/>
          <a:ext cx="6688533" cy="6688533"/>
        </a:xfrm>
        <a:prstGeom prst="blockArc">
          <a:avLst>
            <a:gd name="adj1" fmla="val 18900000"/>
            <a:gd name="adj2" fmla="val 2700000"/>
            <a:gd name="adj3" fmla="val 323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4EA17D-5DD3-49AD-AC09-2F4681ACB818}">
      <dsp:nvSpPr>
        <dsp:cNvPr id="0" name=""/>
        <dsp:cNvSpPr/>
      </dsp:nvSpPr>
      <dsp:spPr>
        <a:xfrm>
          <a:off x="689635" y="496855"/>
          <a:ext cx="6944071" cy="9937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8758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Роль и значение технологического образования</a:t>
          </a:r>
          <a:endParaRPr lang="ru-RU" sz="3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9635" y="496855"/>
        <a:ext cx="6944071" cy="993710"/>
      </dsp:txXfrm>
    </dsp:sp>
    <dsp:sp modelId="{304D8E68-B3A1-4B46-980B-6B4716D78C60}">
      <dsp:nvSpPr>
        <dsp:cNvPr id="0" name=""/>
        <dsp:cNvSpPr/>
      </dsp:nvSpPr>
      <dsp:spPr>
        <a:xfrm>
          <a:off x="68566" y="372641"/>
          <a:ext cx="1242138" cy="12421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10C50B-4622-486E-8282-98AC6216974D}">
      <dsp:nvSpPr>
        <dsp:cNvPr id="0" name=""/>
        <dsp:cNvSpPr/>
      </dsp:nvSpPr>
      <dsp:spPr>
        <a:xfrm>
          <a:off x="1050848" y="1987420"/>
          <a:ext cx="6582858" cy="9937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8758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Требования ФГОС и ПООП ООО</a:t>
          </a:r>
        </a:p>
      </dsp:txBody>
      <dsp:txXfrm>
        <a:off x="1050848" y="1987420"/>
        <a:ext cx="6582858" cy="993710"/>
      </dsp:txXfrm>
    </dsp:sp>
    <dsp:sp modelId="{7B77A560-7CB6-4663-A2A9-F262EC2A241C}">
      <dsp:nvSpPr>
        <dsp:cNvPr id="0" name=""/>
        <dsp:cNvSpPr/>
      </dsp:nvSpPr>
      <dsp:spPr>
        <a:xfrm>
          <a:off x="429779" y="1863207"/>
          <a:ext cx="1242138" cy="12421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37A1A3-C1BE-44DB-A3F8-56B01BF01B52}">
      <dsp:nvSpPr>
        <dsp:cNvPr id="0" name=""/>
        <dsp:cNvSpPr/>
      </dsp:nvSpPr>
      <dsp:spPr>
        <a:xfrm>
          <a:off x="689635" y="3477986"/>
          <a:ext cx="6944071" cy="9937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8758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Современный урок технологии</a:t>
          </a:r>
          <a:endParaRPr lang="ru-RU" sz="3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9635" y="3477986"/>
        <a:ext cx="6944071" cy="993710"/>
      </dsp:txXfrm>
    </dsp:sp>
    <dsp:sp modelId="{C4410021-80C0-4507-96E5-9185ACA948C0}">
      <dsp:nvSpPr>
        <dsp:cNvPr id="0" name=""/>
        <dsp:cNvSpPr/>
      </dsp:nvSpPr>
      <dsp:spPr>
        <a:xfrm>
          <a:off x="68566" y="3353772"/>
          <a:ext cx="1242138" cy="12421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440EA5-94A7-4F29-B190-2089ABD52701}">
      <dsp:nvSpPr>
        <dsp:cNvPr id="0" name=""/>
        <dsp:cNvSpPr/>
      </dsp:nvSpPr>
      <dsp:spPr>
        <a:xfrm>
          <a:off x="8818" y="101190"/>
          <a:ext cx="3386069" cy="6290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Личностные</a:t>
          </a:r>
          <a:endParaRPr lang="ru-RU" sz="29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243" y="119615"/>
        <a:ext cx="3349219" cy="592209"/>
      </dsp:txXfrm>
    </dsp:sp>
    <dsp:sp modelId="{EFB5B6CC-31D9-44E0-90CC-B7DAA0C8877F}">
      <dsp:nvSpPr>
        <dsp:cNvPr id="0" name=""/>
        <dsp:cNvSpPr/>
      </dsp:nvSpPr>
      <dsp:spPr>
        <a:xfrm>
          <a:off x="347425" y="730249"/>
          <a:ext cx="338606" cy="8079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7985"/>
              </a:lnTo>
              <a:lnTo>
                <a:pt x="338606" y="8079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7EEA59-7867-41BB-A795-1C1D21C02E3D}">
      <dsp:nvSpPr>
        <dsp:cNvPr id="0" name=""/>
        <dsp:cNvSpPr/>
      </dsp:nvSpPr>
      <dsp:spPr>
        <a:xfrm>
          <a:off x="686032" y="812974"/>
          <a:ext cx="2752952" cy="14505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i="0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Самоопределение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i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</a:t>
          </a:r>
          <a:r>
            <a:rPr lang="ru-RU" sz="140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Внутренняя позиция школьника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i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С</a:t>
          </a:r>
          <a:r>
            <a:rPr lang="ru-RU" sz="140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амоидентификация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i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С</a:t>
          </a:r>
          <a:r>
            <a:rPr lang="ru-RU" sz="140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амоуважение и самооценка</a:t>
          </a:r>
          <a:endParaRPr lang="ru-RU" sz="140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28516" y="855458"/>
        <a:ext cx="2667984" cy="1365552"/>
      </dsp:txXfrm>
    </dsp:sp>
    <dsp:sp modelId="{8D2B4AE7-259E-4E4F-962B-2F33C389110D}">
      <dsp:nvSpPr>
        <dsp:cNvPr id="0" name=""/>
        <dsp:cNvSpPr/>
      </dsp:nvSpPr>
      <dsp:spPr>
        <a:xfrm>
          <a:off x="347425" y="730249"/>
          <a:ext cx="338606" cy="20168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6859"/>
              </a:lnTo>
              <a:lnTo>
                <a:pt x="338606" y="20168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C576EB-BFC1-46BB-8951-9D79E27F2017}">
      <dsp:nvSpPr>
        <dsp:cNvPr id="0" name=""/>
        <dsp:cNvSpPr/>
      </dsp:nvSpPr>
      <dsp:spPr>
        <a:xfrm>
          <a:off x="686032" y="2346220"/>
          <a:ext cx="2728693" cy="8017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i="0" kern="1200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Смыслообразование</a:t>
          </a:r>
          <a:endParaRPr lang="ru-RU" sz="1600" b="1" i="0" kern="1200" dirty="0" smtClean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0" i="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</a:t>
          </a:r>
          <a:r>
            <a:rPr lang="ru-RU" sz="1400" b="0" i="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Мотивация </a:t>
          </a:r>
          <a:r>
            <a:rPr lang="ru-RU" sz="1400" b="0" i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(учебная, социальная)</a:t>
          </a:r>
          <a:endParaRPr lang="ru-RU" sz="1400" b="0" i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9515" y="2369703"/>
        <a:ext cx="2681727" cy="754810"/>
      </dsp:txXfrm>
    </dsp:sp>
    <dsp:sp modelId="{3F887E48-52A3-4357-BA14-8D15EEDD639E}">
      <dsp:nvSpPr>
        <dsp:cNvPr id="0" name=""/>
        <dsp:cNvSpPr/>
      </dsp:nvSpPr>
      <dsp:spPr>
        <a:xfrm>
          <a:off x="347425" y="730249"/>
          <a:ext cx="331951" cy="36406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40685"/>
              </a:lnTo>
              <a:lnTo>
                <a:pt x="331951" y="36406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5C42B1-2304-4DCE-AD02-D288426F6FC3}">
      <dsp:nvSpPr>
        <dsp:cNvPr id="0" name=""/>
        <dsp:cNvSpPr/>
      </dsp:nvSpPr>
      <dsp:spPr>
        <a:xfrm>
          <a:off x="679376" y="3230722"/>
          <a:ext cx="2743703" cy="22804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i="0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Ценностная и морально-этическая ориентация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i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Ориентация на выполнение морально-нравственных норм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i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Способность к решению моральных проблем на основе </a:t>
          </a:r>
          <a:r>
            <a:rPr lang="ru-RU" sz="1400" b="0" i="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децентрации</a:t>
          </a:r>
          <a:endParaRPr lang="ru-RU" sz="1400" b="0" i="0" kern="12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i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Оценка своих поступков</a:t>
          </a:r>
          <a:endParaRPr lang="ru-RU" sz="1400" b="0" i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6167" y="3297513"/>
        <a:ext cx="2610121" cy="2146844"/>
      </dsp:txXfrm>
    </dsp:sp>
    <dsp:sp modelId="{4C77FF23-17AF-473D-9DE2-2BBF4268806E}">
      <dsp:nvSpPr>
        <dsp:cNvPr id="0" name=""/>
        <dsp:cNvSpPr/>
      </dsp:nvSpPr>
      <dsp:spPr>
        <a:xfrm>
          <a:off x="3560337" y="101190"/>
          <a:ext cx="3386069" cy="6290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Метапредметные</a:t>
          </a:r>
          <a:endParaRPr lang="ru-RU" sz="29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78762" y="119615"/>
        <a:ext cx="3349219" cy="592209"/>
      </dsp:txXfrm>
    </dsp:sp>
    <dsp:sp modelId="{EF6A0DC3-C5B4-4DF5-B418-ECF9B0DDFF81}">
      <dsp:nvSpPr>
        <dsp:cNvPr id="0" name=""/>
        <dsp:cNvSpPr/>
      </dsp:nvSpPr>
      <dsp:spPr>
        <a:xfrm>
          <a:off x="3898944" y="730249"/>
          <a:ext cx="338606" cy="13324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2422"/>
              </a:lnTo>
              <a:lnTo>
                <a:pt x="338606" y="13324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0E3157-E57C-468A-93CD-602BF5D174F3}">
      <dsp:nvSpPr>
        <dsp:cNvPr id="0" name=""/>
        <dsp:cNvSpPr/>
      </dsp:nvSpPr>
      <dsp:spPr>
        <a:xfrm>
          <a:off x="4237551" y="812974"/>
          <a:ext cx="3029543" cy="24993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i="0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Познавательные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i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Работа с информацией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i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Работа с учебными моделями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i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Использование знаково-  символических средств, общих схем решения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i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Выполнение логических операций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i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Определение границ собственного знания и незнания</a:t>
          </a:r>
          <a:endParaRPr lang="ru-RU" sz="1400" b="0" i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10756" y="886179"/>
        <a:ext cx="2883133" cy="2352983"/>
      </dsp:txXfrm>
    </dsp:sp>
    <dsp:sp modelId="{E4B9A2E7-1950-46CA-A4DF-B40F05A31523}">
      <dsp:nvSpPr>
        <dsp:cNvPr id="0" name=""/>
        <dsp:cNvSpPr/>
      </dsp:nvSpPr>
      <dsp:spPr>
        <a:xfrm>
          <a:off x="3898944" y="730249"/>
          <a:ext cx="338606" cy="33821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82124"/>
              </a:lnTo>
              <a:lnTo>
                <a:pt x="338606" y="33821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5FC5C2-F175-48C9-9AB8-E1E4CC291381}">
      <dsp:nvSpPr>
        <dsp:cNvPr id="0" name=""/>
        <dsp:cNvSpPr/>
      </dsp:nvSpPr>
      <dsp:spPr>
        <a:xfrm>
          <a:off x="4237551" y="3395093"/>
          <a:ext cx="3029543" cy="14345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i="0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Регулятивные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i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Целеполагание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i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Планирование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i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Прогнозирование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i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Контроль и коррекция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i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Оценка</a:t>
          </a:r>
        </a:p>
      </dsp:txBody>
      <dsp:txXfrm>
        <a:off x="4279568" y="3437110"/>
        <a:ext cx="2945509" cy="1350527"/>
      </dsp:txXfrm>
    </dsp:sp>
    <dsp:sp modelId="{90836CD9-ECFD-4A1A-AB9A-7F8FE01657D0}">
      <dsp:nvSpPr>
        <dsp:cNvPr id="0" name=""/>
        <dsp:cNvSpPr/>
      </dsp:nvSpPr>
      <dsp:spPr>
        <a:xfrm>
          <a:off x="3898944" y="730249"/>
          <a:ext cx="338606" cy="45942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94284"/>
              </a:lnTo>
              <a:lnTo>
                <a:pt x="338606" y="459428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64CD0B-57EF-46B4-AE3E-3222BE5A18E0}">
      <dsp:nvSpPr>
        <dsp:cNvPr id="0" name=""/>
        <dsp:cNvSpPr/>
      </dsp:nvSpPr>
      <dsp:spPr>
        <a:xfrm>
          <a:off x="4237551" y="4912380"/>
          <a:ext cx="3029543" cy="8243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i="0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Коммуникативные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i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Речевая деятельность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i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● Навыки сотрудничества</a:t>
          </a:r>
          <a:endParaRPr lang="ru-RU" sz="1400" b="0" i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61694" y="4936523"/>
        <a:ext cx="2981257" cy="776021"/>
      </dsp:txXfrm>
    </dsp:sp>
    <dsp:sp modelId="{151BDF4D-A64B-48AC-A89F-B219B4470D3A}">
      <dsp:nvSpPr>
        <dsp:cNvPr id="0" name=""/>
        <dsp:cNvSpPr/>
      </dsp:nvSpPr>
      <dsp:spPr>
        <a:xfrm>
          <a:off x="7111857" y="101190"/>
          <a:ext cx="3386069" cy="6290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Предметные</a:t>
          </a:r>
          <a:endParaRPr lang="ru-RU" sz="29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30282" y="119615"/>
        <a:ext cx="3349219" cy="592209"/>
      </dsp:txXfrm>
    </dsp:sp>
    <dsp:sp modelId="{EF76E9B3-6D94-4D70-9FD1-A2687A156A74}">
      <dsp:nvSpPr>
        <dsp:cNvPr id="0" name=""/>
        <dsp:cNvSpPr/>
      </dsp:nvSpPr>
      <dsp:spPr>
        <a:xfrm>
          <a:off x="7450464" y="730249"/>
          <a:ext cx="338606" cy="3577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7727"/>
              </a:lnTo>
              <a:lnTo>
                <a:pt x="338606" y="3577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310B7E-4826-4B25-A9B1-04F3672EC8B0}">
      <dsp:nvSpPr>
        <dsp:cNvPr id="0" name=""/>
        <dsp:cNvSpPr/>
      </dsp:nvSpPr>
      <dsp:spPr>
        <a:xfrm>
          <a:off x="7789071" y="812974"/>
          <a:ext cx="2368133" cy="5500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Основы системы научных знаний</a:t>
          </a:r>
          <a:endParaRPr lang="ru-RU" sz="1300" b="0" i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805180" y="829083"/>
        <a:ext cx="2335915" cy="517785"/>
      </dsp:txXfrm>
    </dsp:sp>
    <dsp:sp modelId="{BC280AAD-1323-4D40-A6AB-E0B2EF205DE3}">
      <dsp:nvSpPr>
        <dsp:cNvPr id="0" name=""/>
        <dsp:cNvSpPr/>
      </dsp:nvSpPr>
      <dsp:spPr>
        <a:xfrm>
          <a:off x="7450464" y="730249"/>
          <a:ext cx="338606" cy="12361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6171"/>
              </a:lnTo>
              <a:lnTo>
                <a:pt x="338606" y="123617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0ADF47-D084-45FC-AD5D-4AFE8F8016FA}">
      <dsp:nvSpPr>
        <dsp:cNvPr id="0" name=""/>
        <dsp:cNvSpPr/>
      </dsp:nvSpPr>
      <dsp:spPr>
        <a:xfrm>
          <a:off x="7789071" y="1445703"/>
          <a:ext cx="2368133" cy="10414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Опыт предметной деятельности по получению, преобразованию и применению нового знания</a:t>
          </a:r>
          <a:endParaRPr lang="ru-RU" sz="1300" b="0" i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819574" y="1476206"/>
        <a:ext cx="2307127" cy="9804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4ADCA4-98E8-40AE-A140-E383DBE840BD}">
      <dsp:nvSpPr>
        <dsp:cNvPr id="0" name=""/>
        <dsp:cNvSpPr/>
      </dsp:nvSpPr>
      <dsp:spPr>
        <a:xfrm>
          <a:off x="918102" y="0"/>
          <a:ext cx="1836204" cy="2556331"/>
        </a:xfrm>
        <a:prstGeom prst="trapezoid">
          <a:avLst>
            <a:gd name="adj" fmla="val 5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400" kern="1200"/>
        </a:p>
      </dsp:txBody>
      <dsp:txXfrm>
        <a:off x="918102" y="0"/>
        <a:ext cx="1836204" cy="2556331"/>
      </dsp:txXfrm>
    </dsp:sp>
    <dsp:sp modelId="{5D49C70D-889B-4574-B73E-1A97109762F9}">
      <dsp:nvSpPr>
        <dsp:cNvPr id="0" name=""/>
        <dsp:cNvSpPr/>
      </dsp:nvSpPr>
      <dsp:spPr>
        <a:xfrm>
          <a:off x="0" y="2556330"/>
          <a:ext cx="3672408" cy="2556331"/>
        </a:xfrm>
        <a:prstGeom prst="trapezoid">
          <a:avLst>
            <a:gd name="adj" fmla="val 35915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700" kern="1200" dirty="0"/>
        </a:p>
      </dsp:txBody>
      <dsp:txXfrm>
        <a:off x="642671" y="2556330"/>
        <a:ext cx="2387065" cy="25563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1B81E0-DCC5-40DC-90DB-7124DDDD1C9B}">
      <dsp:nvSpPr>
        <dsp:cNvPr id="0" name=""/>
        <dsp:cNvSpPr/>
      </dsp:nvSpPr>
      <dsp:spPr>
        <a:xfrm>
          <a:off x="-5943602" y="-909532"/>
          <a:ext cx="7075647" cy="7075647"/>
        </a:xfrm>
        <a:prstGeom prst="blockArc">
          <a:avLst>
            <a:gd name="adj1" fmla="val 18900000"/>
            <a:gd name="adj2" fmla="val 2700000"/>
            <a:gd name="adj3" fmla="val 30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35E75C-0D79-447D-98EC-B4E3409BEF1B}">
      <dsp:nvSpPr>
        <dsp:cNvPr id="0" name=""/>
        <dsp:cNvSpPr/>
      </dsp:nvSpPr>
      <dsp:spPr>
        <a:xfrm>
          <a:off x="421673" y="276811"/>
          <a:ext cx="9081368" cy="5534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9272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300" kern="1200" dirty="0" smtClean="0"/>
            <a:t>Подарите ребенку радость творчества</a:t>
          </a:r>
          <a:r>
            <a:rPr lang="en-US" altLang="ru-RU" sz="2300" kern="1200" dirty="0" smtClean="0"/>
            <a:t>;</a:t>
          </a:r>
          <a:endParaRPr lang="ru-RU" altLang="ru-RU" sz="2300" kern="1200" dirty="0" smtClean="0"/>
        </a:p>
      </dsp:txBody>
      <dsp:txXfrm>
        <a:off x="421673" y="276811"/>
        <a:ext cx="9081368" cy="553413"/>
      </dsp:txXfrm>
    </dsp:sp>
    <dsp:sp modelId="{BA90B069-9FAB-401D-9449-A7AB3AD7F052}">
      <dsp:nvSpPr>
        <dsp:cNvPr id="0" name=""/>
        <dsp:cNvSpPr/>
      </dsp:nvSpPr>
      <dsp:spPr>
        <a:xfrm>
          <a:off x="75790" y="207635"/>
          <a:ext cx="691766" cy="6917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33E4AD-09E2-4E39-A677-23E8B953092A}">
      <dsp:nvSpPr>
        <dsp:cNvPr id="0" name=""/>
        <dsp:cNvSpPr/>
      </dsp:nvSpPr>
      <dsp:spPr>
        <a:xfrm>
          <a:off x="876893" y="1106826"/>
          <a:ext cx="8626148" cy="5534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9272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300" kern="1200" dirty="0" smtClean="0"/>
            <a:t>Ведите ученика от собственного опыта к общественному</a:t>
          </a:r>
          <a:r>
            <a:rPr lang="en-US" altLang="ru-RU" sz="2300" kern="1200" dirty="0" smtClean="0"/>
            <a:t>;</a:t>
          </a:r>
          <a:endParaRPr lang="ru-RU" altLang="ru-RU" sz="2300" kern="1200" dirty="0" smtClean="0"/>
        </a:p>
      </dsp:txBody>
      <dsp:txXfrm>
        <a:off x="876893" y="1106826"/>
        <a:ext cx="8626148" cy="553413"/>
      </dsp:txXfrm>
    </dsp:sp>
    <dsp:sp modelId="{92F8301E-D043-4985-B812-EA25CB1C7433}">
      <dsp:nvSpPr>
        <dsp:cNvPr id="0" name=""/>
        <dsp:cNvSpPr/>
      </dsp:nvSpPr>
      <dsp:spPr>
        <a:xfrm>
          <a:off x="531010" y="1037649"/>
          <a:ext cx="691766" cy="6917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07BDBC-A28A-4F4F-8E68-6649469A0307}">
      <dsp:nvSpPr>
        <dsp:cNvPr id="0" name=""/>
        <dsp:cNvSpPr/>
      </dsp:nvSpPr>
      <dsp:spPr>
        <a:xfrm>
          <a:off x="1085054" y="1936840"/>
          <a:ext cx="8417987" cy="5534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9272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300" kern="1200" dirty="0" smtClean="0"/>
            <a:t>Будьте не «над», а «РЯДОМ»</a:t>
          </a:r>
          <a:r>
            <a:rPr lang="en-US" altLang="ru-RU" sz="2300" kern="1200" dirty="0" smtClean="0"/>
            <a:t>;</a:t>
          </a:r>
          <a:endParaRPr lang="ru-RU" altLang="ru-RU" sz="2300" kern="1200" dirty="0" smtClean="0"/>
        </a:p>
      </dsp:txBody>
      <dsp:txXfrm>
        <a:off x="1085054" y="1936840"/>
        <a:ext cx="8417987" cy="553413"/>
      </dsp:txXfrm>
    </dsp:sp>
    <dsp:sp modelId="{BEC0B854-A130-4CE2-A11A-3FE0280E0FDA}">
      <dsp:nvSpPr>
        <dsp:cNvPr id="0" name=""/>
        <dsp:cNvSpPr/>
      </dsp:nvSpPr>
      <dsp:spPr>
        <a:xfrm>
          <a:off x="739171" y="1867663"/>
          <a:ext cx="691766" cy="6917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A6993B-821C-487F-891B-FE6776758AC6}">
      <dsp:nvSpPr>
        <dsp:cNvPr id="0" name=""/>
        <dsp:cNvSpPr/>
      </dsp:nvSpPr>
      <dsp:spPr>
        <a:xfrm>
          <a:off x="1085054" y="2766329"/>
          <a:ext cx="8417987" cy="5534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9272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300" kern="1200" dirty="0" smtClean="0"/>
            <a:t>Радуйтесь вопросу, но отвечать не </a:t>
          </a:r>
          <a:r>
            <a:rPr lang="ru-RU" altLang="ru-RU" sz="2300" kern="1200" dirty="0" smtClean="0"/>
            <a:t>спешите</a:t>
          </a:r>
          <a:r>
            <a:rPr lang="en-US" altLang="ru-RU" sz="2300" kern="1200" dirty="0" smtClean="0"/>
            <a:t>;</a:t>
          </a:r>
          <a:endParaRPr lang="ru-RU" altLang="ru-RU" sz="2300" kern="1200" dirty="0" smtClean="0"/>
        </a:p>
      </dsp:txBody>
      <dsp:txXfrm>
        <a:off x="1085054" y="2766329"/>
        <a:ext cx="8417987" cy="553413"/>
      </dsp:txXfrm>
    </dsp:sp>
    <dsp:sp modelId="{F05C6FA8-991B-471C-8BBE-023BB85C02A6}">
      <dsp:nvSpPr>
        <dsp:cNvPr id="0" name=""/>
        <dsp:cNvSpPr/>
      </dsp:nvSpPr>
      <dsp:spPr>
        <a:xfrm>
          <a:off x="739171" y="2697152"/>
          <a:ext cx="691766" cy="6917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62D4BC-403E-49E8-8777-1EF085B82D27}">
      <dsp:nvSpPr>
        <dsp:cNvPr id="0" name=""/>
        <dsp:cNvSpPr/>
      </dsp:nvSpPr>
      <dsp:spPr>
        <a:xfrm>
          <a:off x="876893" y="3596343"/>
          <a:ext cx="8626148" cy="5534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9272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300" kern="1200" dirty="0" smtClean="0"/>
            <a:t>Учите анализировать каждый этап работы</a:t>
          </a:r>
          <a:r>
            <a:rPr lang="en-US" altLang="ru-RU" sz="2300" kern="1200" dirty="0" smtClean="0"/>
            <a:t>;</a:t>
          </a:r>
          <a:endParaRPr lang="ru-RU" altLang="ru-RU" sz="2300" kern="1200" dirty="0" smtClean="0"/>
        </a:p>
      </dsp:txBody>
      <dsp:txXfrm>
        <a:off x="876893" y="3596343"/>
        <a:ext cx="8626148" cy="553413"/>
      </dsp:txXfrm>
    </dsp:sp>
    <dsp:sp modelId="{04A0341A-5F6E-414B-B48D-84BFF7DEB76F}">
      <dsp:nvSpPr>
        <dsp:cNvPr id="0" name=""/>
        <dsp:cNvSpPr/>
      </dsp:nvSpPr>
      <dsp:spPr>
        <a:xfrm>
          <a:off x="531010" y="3527167"/>
          <a:ext cx="691766" cy="6917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16C834-C750-48E5-9FE1-E6BDC5FDED9A}">
      <dsp:nvSpPr>
        <dsp:cNvPr id="0" name=""/>
        <dsp:cNvSpPr/>
      </dsp:nvSpPr>
      <dsp:spPr>
        <a:xfrm>
          <a:off x="421673" y="4426358"/>
          <a:ext cx="9081368" cy="5534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9272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300" kern="1200" dirty="0" smtClean="0"/>
            <a:t>Критикуя, стимулируйте ученика.</a:t>
          </a:r>
        </a:p>
      </dsp:txBody>
      <dsp:txXfrm>
        <a:off x="421673" y="4426358"/>
        <a:ext cx="9081368" cy="553413"/>
      </dsp:txXfrm>
    </dsp:sp>
    <dsp:sp modelId="{AE188CD8-7BA9-45F2-A5C9-838251EE8367}">
      <dsp:nvSpPr>
        <dsp:cNvPr id="0" name=""/>
        <dsp:cNvSpPr/>
      </dsp:nvSpPr>
      <dsp:spPr>
        <a:xfrm>
          <a:off x="75790" y="4357181"/>
          <a:ext cx="691766" cy="6917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AA50E3-D0A3-4546-8DD2-6E1227B0862A}">
      <dsp:nvSpPr>
        <dsp:cNvPr id="0" name=""/>
        <dsp:cNvSpPr/>
      </dsp:nvSpPr>
      <dsp:spPr>
        <a:xfrm>
          <a:off x="0" y="0"/>
          <a:ext cx="7895677" cy="7777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достижение конкретных предметных, </a:t>
          </a:r>
          <a:r>
            <a:rPr lang="ru-RU" sz="1700" kern="1200" dirty="0" err="1" smtClean="0"/>
            <a:t>метапредметных</a:t>
          </a:r>
          <a:r>
            <a:rPr lang="ru-RU" sz="1700" kern="1200" dirty="0" smtClean="0"/>
            <a:t> и личностных планируемых результатов</a:t>
          </a:r>
          <a:endParaRPr lang="ru-RU" sz="1700" kern="1200" dirty="0"/>
        </a:p>
      </dsp:txBody>
      <dsp:txXfrm>
        <a:off x="22778" y="22778"/>
        <a:ext cx="7056477" cy="732144"/>
      </dsp:txXfrm>
    </dsp:sp>
    <dsp:sp modelId="{AFA774B1-AF70-467D-8571-F21C4E3969AC}">
      <dsp:nvSpPr>
        <dsp:cNvPr id="0" name=""/>
        <dsp:cNvSpPr/>
      </dsp:nvSpPr>
      <dsp:spPr>
        <a:xfrm>
          <a:off x="696677" y="907317"/>
          <a:ext cx="7895677" cy="7777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что его педагогические действия связаны в последовательную цепь по достижению образовательных результатов</a:t>
          </a:r>
          <a:endParaRPr lang="ru-RU" sz="1700" kern="1200" dirty="0"/>
        </a:p>
      </dsp:txBody>
      <dsp:txXfrm>
        <a:off x="719455" y="930095"/>
        <a:ext cx="6647938" cy="732144"/>
      </dsp:txXfrm>
    </dsp:sp>
    <dsp:sp modelId="{30743015-B498-46BA-A218-C2679B1F2D0B}">
      <dsp:nvSpPr>
        <dsp:cNvPr id="0" name=""/>
        <dsp:cNvSpPr/>
      </dsp:nvSpPr>
      <dsp:spPr>
        <a:xfrm>
          <a:off x="1393354" y="1814634"/>
          <a:ext cx="7895677" cy="7777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как он должен войти в действие и выйти из него, не прервав цепи операций, входящих в данное действие</a:t>
          </a:r>
          <a:endParaRPr lang="ru-RU" sz="1700" kern="1200" dirty="0"/>
        </a:p>
      </dsp:txBody>
      <dsp:txXfrm>
        <a:off x="1416132" y="1837412"/>
        <a:ext cx="6647938" cy="732144"/>
      </dsp:txXfrm>
    </dsp:sp>
    <dsp:sp modelId="{89177F61-A70A-44A4-B530-ACCA96857475}">
      <dsp:nvSpPr>
        <dsp:cNvPr id="0" name=""/>
        <dsp:cNvSpPr/>
      </dsp:nvSpPr>
      <dsp:spPr>
        <a:xfrm>
          <a:off x="7390171" y="589756"/>
          <a:ext cx="505505" cy="50550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7503910" y="589756"/>
        <a:ext cx="278027" cy="380393"/>
      </dsp:txXfrm>
    </dsp:sp>
    <dsp:sp modelId="{12FB641D-D86F-4D65-B7B9-79A468943C23}">
      <dsp:nvSpPr>
        <dsp:cNvPr id="0" name=""/>
        <dsp:cNvSpPr/>
      </dsp:nvSpPr>
      <dsp:spPr>
        <a:xfrm>
          <a:off x="8086849" y="1491888"/>
          <a:ext cx="505505" cy="50550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8200588" y="1491888"/>
        <a:ext cx="278027" cy="3803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D4B6BB-5BFA-4160-B64D-D3C11FB58968}">
      <dsp:nvSpPr>
        <dsp:cNvPr id="0" name=""/>
        <dsp:cNvSpPr/>
      </dsp:nvSpPr>
      <dsp:spPr>
        <a:xfrm rot="10800000">
          <a:off x="2008849" y="3226"/>
          <a:ext cx="7013175" cy="96949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751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Обновление содержания технологического образования</a:t>
          </a:r>
          <a:endParaRPr lang="ru-RU" sz="2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251222" y="3226"/>
        <a:ext cx="6770802" cy="969491"/>
      </dsp:txXfrm>
    </dsp:sp>
    <dsp:sp modelId="{30EF0451-90E9-46E3-BF18-A56C88E72229}">
      <dsp:nvSpPr>
        <dsp:cNvPr id="0" name=""/>
        <dsp:cNvSpPr/>
      </dsp:nvSpPr>
      <dsp:spPr>
        <a:xfrm>
          <a:off x="1524103" y="3226"/>
          <a:ext cx="969491" cy="96949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D623D6-6F10-4C54-8C19-3D121044D95A}">
      <dsp:nvSpPr>
        <dsp:cNvPr id="0" name=""/>
        <dsp:cNvSpPr/>
      </dsp:nvSpPr>
      <dsp:spPr>
        <a:xfrm rot="10800000">
          <a:off x="2008849" y="1262118"/>
          <a:ext cx="7013175" cy="96949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751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Всероссийской ассоциации технологического образования</a:t>
          </a:r>
          <a:endParaRPr lang="ru-RU" sz="2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251222" y="1262118"/>
        <a:ext cx="6770802" cy="969491"/>
      </dsp:txXfrm>
    </dsp:sp>
    <dsp:sp modelId="{79517804-8AAD-459C-9F10-8B06FBCD7F7B}">
      <dsp:nvSpPr>
        <dsp:cNvPr id="0" name=""/>
        <dsp:cNvSpPr/>
      </dsp:nvSpPr>
      <dsp:spPr>
        <a:xfrm>
          <a:off x="1524103" y="1262118"/>
          <a:ext cx="969491" cy="96949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4B189C-9193-4965-B6A0-82C5A12E5646}">
      <dsp:nvSpPr>
        <dsp:cNvPr id="0" name=""/>
        <dsp:cNvSpPr/>
      </dsp:nvSpPr>
      <dsp:spPr>
        <a:xfrm rot="10800000">
          <a:off x="2008849" y="2521011"/>
          <a:ext cx="7013175" cy="96949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751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сетевого взаимодействия школы с организациями всех секторов экономики</a:t>
          </a:r>
          <a:endParaRPr lang="ru-RU" sz="2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251222" y="2521011"/>
        <a:ext cx="6770802" cy="969491"/>
      </dsp:txXfrm>
    </dsp:sp>
    <dsp:sp modelId="{8EE051D3-A2BE-49F4-B1A4-7820EAB07812}">
      <dsp:nvSpPr>
        <dsp:cNvPr id="0" name=""/>
        <dsp:cNvSpPr/>
      </dsp:nvSpPr>
      <dsp:spPr>
        <a:xfrm>
          <a:off x="1524103" y="2521011"/>
          <a:ext cx="969491" cy="96949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F15340-9D9B-4F78-992F-6BC61506C54F}">
      <dsp:nvSpPr>
        <dsp:cNvPr id="0" name=""/>
        <dsp:cNvSpPr/>
      </dsp:nvSpPr>
      <dsp:spPr>
        <a:xfrm rot="10800000">
          <a:off x="2008849" y="3779903"/>
          <a:ext cx="7013175" cy="96949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751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Повышение интегративных функций уроков технологии с системе общего образования</a:t>
          </a:r>
          <a:endParaRPr lang="ru-RU" sz="2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251222" y="3779903"/>
        <a:ext cx="6770802" cy="969491"/>
      </dsp:txXfrm>
    </dsp:sp>
    <dsp:sp modelId="{D3EC143A-B705-4078-AFC8-1AD3747FAEA4}">
      <dsp:nvSpPr>
        <dsp:cNvPr id="0" name=""/>
        <dsp:cNvSpPr/>
      </dsp:nvSpPr>
      <dsp:spPr>
        <a:xfrm>
          <a:off x="1524103" y="3779903"/>
          <a:ext cx="969491" cy="96949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2336" tIns="46168" rIns="92336" bIns="4616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4939" y="1"/>
            <a:ext cx="2949099" cy="497205"/>
          </a:xfrm>
          <a:prstGeom prst="rect">
            <a:avLst/>
          </a:prstGeom>
        </p:spPr>
        <p:txBody>
          <a:bodyPr vert="horz" lIns="92336" tIns="46168" rIns="92336" bIns="46168" rtlCol="0"/>
          <a:lstStyle>
            <a:lvl1pPr algn="r">
              <a:defRPr sz="1200"/>
            </a:lvl1pPr>
          </a:lstStyle>
          <a:p>
            <a:fld id="{6487AD35-7725-4CDB-B3BC-076A4DE9AE10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2336" tIns="46168" rIns="92336" bIns="4616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2336" tIns="46168" rIns="92336" bIns="46168" rtlCol="0" anchor="b"/>
          <a:lstStyle>
            <a:lvl1pPr algn="r">
              <a:defRPr sz="1200"/>
            </a:lvl1pPr>
          </a:lstStyle>
          <a:p>
            <a:fld id="{EAE7C166-CE35-4596-8941-0FAE4C7618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6463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2336" tIns="46168" rIns="92336" bIns="4616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4939" y="1"/>
            <a:ext cx="2949099" cy="497205"/>
          </a:xfrm>
          <a:prstGeom prst="rect">
            <a:avLst/>
          </a:prstGeom>
        </p:spPr>
        <p:txBody>
          <a:bodyPr vert="horz" lIns="92336" tIns="46168" rIns="92336" bIns="46168" rtlCol="0"/>
          <a:lstStyle>
            <a:lvl1pPr algn="r">
              <a:defRPr sz="1200"/>
            </a:lvl1pPr>
          </a:lstStyle>
          <a:p>
            <a:fld id="{988BA94F-6F0C-4622-A628-59D2FD625E40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65175" y="746125"/>
            <a:ext cx="527526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36" tIns="46168" rIns="92336" bIns="4616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2" y="4723449"/>
            <a:ext cx="5444490" cy="4474845"/>
          </a:xfrm>
          <a:prstGeom prst="rect">
            <a:avLst/>
          </a:prstGeom>
        </p:spPr>
        <p:txBody>
          <a:bodyPr vert="horz" lIns="92336" tIns="46168" rIns="92336" bIns="4616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2336" tIns="46168" rIns="92336" bIns="4616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2336" tIns="46168" rIns="92336" bIns="46168" rtlCol="0" anchor="b"/>
          <a:lstStyle>
            <a:lvl1pPr algn="r">
              <a:defRPr sz="1200"/>
            </a:lvl1pPr>
          </a:lstStyle>
          <a:p>
            <a:fld id="{A573135F-DFD3-44D4-BC51-3AF0C8B69A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551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617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649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649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latin typeface="Arial Narrow" panose="020B0606020202030204" pitchFamily="34" charset="0"/>
              </a:rPr>
              <a:t>Знакомит учащихся не только с традиционными темами</a:t>
            </a:r>
            <a:r>
              <a:rPr lang="ru-RU" sz="1400" baseline="0" dirty="0" smtClean="0">
                <a:latin typeface="Arial Narrow" panose="020B0606020202030204" pitchFamily="34" charset="0"/>
              </a:rPr>
              <a:t> </a:t>
            </a:r>
            <a:r>
              <a:rPr lang="ru-RU" sz="1400" dirty="0" smtClean="0">
                <a:latin typeface="Arial Narrow" panose="020B0606020202030204" pitchFamily="34" charset="0"/>
              </a:rPr>
              <a:t>(технология обработки древесины, металлов, тканей, пищевых продуктов), </a:t>
            </a:r>
            <a:br>
              <a:rPr lang="ru-RU" sz="1400" dirty="0" smtClean="0">
                <a:latin typeface="Arial Narrow" panose="020B0606020202030204" pitchFamily="34" charset="0"/>
              </a:rPr>
            </a:br>
            <a:r>
              <a:rPr lang="ru-RU" sz="1400" dirty="0" smtClean="0">
                <a:latin typeface="Arial Narrow" panose="020B0606020202030204" pitchFamily="34" charset="0"/>
              </a:rPr>
              <a:t>но и в целом с </a:t>
            </a:r>
            <a:r>
              <a:rPr lang="ru-RU" sz="1400" b="1" dirty="0" smtClean="0">
                <a:latin typeface="Arial Narrow" panose="020B0606020202030204" pitchFamily="34" charset="0"/>
              </a:rPr>
              <a:t>производством и миром современных технологий</a:t>
            </a:r>
            <a:r>
              <a:rPr lang="ru-RU" sz="1400" dirty="0" smtClean="0"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649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800"/>
              </a:spcBef>
              <a:buClr>
                <a:srgbClr val="E22A8B"/>
              </a:buClr>
              <a:buFont typeface="Wingdings" panose="05000000000000000000" pitchFamily="2" charset="2"/>
              <a:buNone/>
            </a:pPr>
            <a:endParaRPr lang="ru-RU" sz="1400" dirty="0" smtClean="0">
              <a:latin typeface="Arial Narrow" panose="020B0606020202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649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649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6497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6497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6497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Требования нового Стандарта</a:t>
            </a:r>
            <a:r>
              <a:rPr lang="ru-RU" baseline="0" dirty="0" smtClean="0"/>
              <a:t> состоят в переходе от традиционных технологий к технологиям развивающего обучения.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595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sz="1400" b="0" baseline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535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6497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sz="14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0830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dirty="0" smtClean="0">
              <a:latin typeface="Arial" charset="0"/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5973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Урок является основной формой организации обучения образовательной области «Технология». Однако каждый учитель проводит его используя</a:t>
            </a:r>
            <a:r>
              <a:rPr lang="ru-RU" baseline="0" dirty="0" smtClean="0"/>
              <a:t> свои творческие способности, свой методический почерк, зависящий как от характера класса, так и от индивидуальных черт учащихся.</a:t>
            </a:r>
          </a:p>
          <a:p>
            <a:r>
              <a:rPr lang="ru-RU" baseline="0" dirty="0" smtClean="0"/>
              <a:t>Современный урок складывается из понимания его, как целостной системы при учете типологии и требований к его подготовке и проведению.</a:t>
            </a:r>
          </a:p>
          <a:p>
            <a:r>
              <a:rPr lang="ru-RU" baseline="0" dirty="0" smtClean="0"/>
              <a:t>Однако важнейшим требованием к уроку, является ясность учебной цели, неразрывная связь в решении основных образ-х, </a:t>
            </a:r>
            <a:r>
              <a:rPr lang="ru-RU" baseline="0" dirty="0" err="1" smtClean="0"/>
              <a:t>воспит</a:t>
            </a:r>
            <a:r>
              <a:rPr lang="ru-RU" baseline="0" dirty="0" smtClean="0"/>
              <a:t>-х и </a:t>
            </a:r>
            <a:r>
              <a:rPr lang="ru-RU" baseline="0" dirty="0" err="1" smtClean="0"/>
              <a:t>развивающи</a:t>
            </a:r>
            <a:r>
              <a:rPr lang="ru-RU" baseline="0" dirty="0" smtClean="0"/>
              <a:t>-х задач и четкое, последовательное их осуществление в ходе проводимого урока.</a:t>
            </a:r>
          </a:p>
          <a:p>
            <a:r>
              <a:rPr lang="ru-RU" baseline="0" dirty="0" smtClean="0"/>
              <a:t>Продумав содержание и методику проведения урока, учитель выполняет разработку </a:t>
            </a:r>
            <a:r>
              <a:rPr lang="ru-RU" b="1" baseline="0" dirty="0" smtClean="0"/>
              <a:t>технологической карты урока.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7999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 smtClean="0">
                <a:latin typeface="Arial" charset="0"/>
                <a:cs typeface="Arial" charset="0"/>
              </a:rPr>
              <a:t>Тех-я карта урока – современная форма планирования педагогического взаимодействия учителя и учащихся.</a:t>
            </a:r>
            <a:r>
              <a:rPr lang="ru-RU" altLang="ru-RU" baseline="0" dirty="0" smtClean="0">
                <a:latin typeface="Arial" charset="0"/>
                <a:cs typeface="Arial" charset="0"/>
              </a:rPr>
              <a:t>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сегодняшний день существует большое разнообразие предлагаемых как теоретиками, так и практиками образования вариантов технологических карт. Но единства взглядов на сущность понятия, структуру и функции карты пока нет. Предлагаемая для изучения технологическая карта урока разработана специалистами Института стратегических исследований в образовании Российской академии образования, кандидатами педагогических наук Г.Л. </a:t>
            </a:r>
            <a:r>
              <a:rPr lang="ru-RU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Копотевой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зав. лабораторией разработки, экспертизы и апробации образовательных технологий, и </a:t>
            </a:r>
            <a:r>
              <a:rPr lang="ru-RU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И.М.Логвиновой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зам директора ИСОО РАО, координатора апробации ФГОС.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597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597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5973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597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597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597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597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6497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597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597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597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597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5973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5973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79DE3-DA34-4E34-8099-B949EDD5BB10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300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14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649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977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977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90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УМК и пособия издательства «Просвещение» могут помочь учителям технологии в достижении результатов ФГОС и реализации Примерной основной образовательной программы.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38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7552-3D8F-46EB-9AF0-355D3BAF4FDA}" type="datetime1">
              <a:rPr lang="ru-RU" smtClean="0"/>
              <a:t>10.04.2017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DAF61-D424-4070-A526-33B3D6839E6D}" type="datetime1">
              <a:rPr lang="ru-RU" smtClean="0"/>
              <a:t>10.04.2017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0B8E7-1068-4281-8F16-06735454D76A}" type="datetime1">
              <a:rPr lang="ru-RU" smtClean="0"/>
              <a:t>10.04.2017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A220B-95C7-4AF2-966C-0EA713A3AD3C}" type="datetime1">
              <a:rPr lang="ru-RU" smtClean="0"/>
              <a:t>10.04.2017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F825-81F8-4710-AD11-034F80E74A3A}" type="datetime1">
              <a:rPr lang="ru-RU" smtClean="0"/>
              <a:t>10.04.2017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4AD78-7A98-4EDD-9CCC-F6352246FBDC}" type="datetime1">
              <a:rPr lang="ru-RU" smtClean="0"/>
              <a:t>10.04.2017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59F24-6381-4BA0-8834-1C50A185C697}" type="datetime1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5" y="302802"/>
            <a:ext cx="2406015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0" y="302802"/>
            <a:ext cx="7039822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82087-7B20-47CA-B5B0-121D66E439FA}" type="datetime1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bg>
      <p:bgPr>
        <a:gradFill flip="none" rotWithShape="1">
          <a:gsLst>
            <a:gs pos="29000">
              <a:schemeClr val="bg1"/>
            </a:gs>
            <a:gs pos="0">
              <a:schemeClr val="accent5">
                <a:lumMod val="20000"/>
                <a:lumOff val="8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153070" y="7183034"/>
            <a:ext cx="8722022" cy="246205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algn="l">
              <a:defRPr/>
            </a:pPr>
            <a:r>
              <a:rPr lang="ru-RU" sz="1000" cap="none" spc="0" baseline="0" dirty="0" smtClean="0">
                <a:solidFill>
                  <a:schemeClr val="bg1">
                    <a:lumMod val="65000"/>
                  </a:schemeClr>
                </a:solidFill>
                <a:latin typeface="PT Sans Narrow" pitchFamily="34" charset="-52"/>
                <a:cs typeface="Segoe UI" pitchFamily="34" charset="0"/>
              </a:rPr>
              <a:t>Организация</a:t>
            </a:r>
            <a:r>
              <a:rPr lang="en-US" sz="1000" cap="none" spc="0" baseline="0" dirty="0" smtClean="0">
                <a:solidFill>
                  <a:schemeClr val="bg1">
                    <a:lumMod val="65000"/>
                  </a:schemeClr>
                </a:solidFill>
                <a:latin typeface="PT Sans Narrow" pitchFamily="34" charset="-52"/>
                <a:cs typeface="Segoe UI" pitchFamily="34" charset="0"/>
              </a:rPr>
              <a:t> </a:t>
            </a:r>
            <a:r>
              <a:rPr lang="ru-RU" sz="1000" cap="none" spc="0" baseline="0" dirty="0" smtClean="0">
                <a:solidFill>
                  <a:schemeClr val="bg1">
                    <a:lumMod val="65000"/>
                  </a:schemeClr>
                </a:solidFill>
                <a:latin typeface="PT Sans Narrow" pitchFamily="34" charset="-52"/>
                <a:cs typeface="Segoe UI" pitchFamily="34" charset="0"/>
              </a:rPr>
              <a:t>эффективного управления муниципальными закупками</a:t>
            </a:r>
            <a:r>
              <a:rPr lang="en-US" sz="1000" cap="none" spc="0" baseline="0" dirty="0" smtClean="0">
                <a:solidFill>
                  <a:schemeClr val="bg1">
                    <a:lumMod val="65000"/>
                  </a:schemeClr>
                </a:solidFill>
                <a:latin typeface="PT Sans Narrow" pitchFamily="34" charset="-52"/>
                <a:cs typeface="Segoe UI" pitchFamily="34" charset="0"/>
              </a:rPr>
              <a:t> </a:t>
            </a:r>
            <a:r>
              <a:rPr lang="ru-RU" sz="1000" cap="none" spc="0" baseline="0" dirty="0" smtClean="0">
                <a:solidFill>
                  <a:schemeClr val="bg1">
                    <a:lumMod val="65000"/>
                  </a:schemeClr>
                </a:solidFill>
                <a:latin typeface="PT Sans Narrow" pitchFamily="34" charset="-52"/>
                <a:cs typeface="Segoe UI" pitchFamily="34" charset="0"/>
              </a:rPr>
              <a:t>на основе Автоматизированной Системы в соответствии с 44-ФЗ</a:t>
            </a:r>
            <a:endParaRPr lang="ru-RU" sz="1000" cap="none" spc="0" baseline="0" dirty="0">
              <a:solidFill>
                <a:schemeClr val="bg1">
                  <a:lumMod val="65000"/>
                </a:schemeClr>
              </a:solidFill>
              <a:latin typeface="PT Sans Narrow" pitchFamily="34" charset="-52"/>
              <a:cs typeface="Segoe UI" pitchFamily="34" charset="0"/>
            </a:endParaRPr>
          </a:p>
        </p:txBody>
      </p:sp>
      <p:sp>
        <p:nvSpPr>
          <p:cNvPr id="3" name="Номер слайда 5"/>
          <p:cNvSpPr txBox="1">
            <a:spLocks/>
          </p:cNvSpPr>
          <p:nvPr userDrawn="1"/>
        </p:nvSpPr>
        <p:spPr bwMode="auto">
          <a:xfrm>
            <a:off x="10315253" y="7165007"/>
            <a:ext cx="366066" cy="30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269" tIns="52135" rIns="104269" bIns="5213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B734F03-9891-42FE-AF15-4CCAD7EBD5E3}" type="slidenum">
              <a:rPr lang="ru-RU" altLang="ru-RU" sz="1300">
                <a:solidFill>
                  <a:schemeClr val="bg1">
                    <a:lumMod val="65000"/>
                  </a:schemeClr>
                </a:solidFill>
                <a:latin typeface="PT Sans Narrow" pitchFamily="34" charset="-52"/>
                <a:cs typeface="Segoe UI" pitchFamily="34" charset="0"/>
              </a:rPr>
              <a:pPr eaLnBrk="1" hangingPunct="1"/>
              <a:t>‹#›</a:t>
            </a:fld>
            <a:endParaRPr lang="ru-RU" altLang="ru-RU" sz="1300" dirty="0">
              <a:solidFill>
                <a:schemeClr val="bg1">
                  <a:lumMod val="65000"/>
                </a:schemeClr>
              </a:solidFill>
              <a:latin typeface="PT Sans Narrow" pitchFamily="34" charset="-52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989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666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 bwMode="auto">
          <a:xfrm>
            <a:off x="1026220" y="303923"/>
            <a:ext cx="1152128" cy="68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0" tIns="36000" rIns="108000" bIns="3600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defTabSz="912652" eaLnBrk="0" hangingPunct="0">
              <a:lnSpc>
                <a:spcPct val="100000"/>
              </a:lnSpc>
              <a:defRPr sz="4800">
                <a:solidFill>
                  <a:schemeClr val="bg1"/>
                </a:solidFill>
                <a:latin typeface="PT Sans Narrow" pitchFamily="34" charset="-52"/>
                <a:cs typeface="Segoe UI" pitchFamily="34" charset="0"/>
              </a:defRPr>
            </a:lvl1pPr>
            <a:lvl2pPr algn="ctr" eaLnBrk="0" hangingPunct="0">
              <a:defRPr sz="5000">
                <a:latin typeface="Calibri" pitchFamily="34" charset="0"/>
              </a:defRPr>
            </a:lvl2pPr>
            <a:lvl3pPr algn="ctr" eaLnBrk="0" hangingPunct="0">
              <a:defRPr sz="5000">
                <a:latin typeface="Calibri" pitchFamily="34" charset="0"/>
              </a:defRPr>
            </a:lvl3pPr>
            <a:lvl4pPr algn="ctr" eaLnBrk="0" hangingPunct="0">
              <a:defRPr sz="5000">
                <a:latin typeface="Calibri" pitchFamily="34" charset="0"/>
              </a:defRPr>
            </a:lvl4pPr>
            <a:lvl5pPr algn="ctr" eaLnBrk="0" hangingPunct="0">
              <a:defRPr sz="5000">
                <a:latin typeface="Calibri" pitchFamily="34" charset="0"/>
              </a:defRPr>
            </a:lvl5pPr>
            <a:lvl6pPr marL="521528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6pPr>
            <a:lvl7pPr marL="1043056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7pPr>
            <a:lvl8pPr marL="1564584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8pPr>
            <a:lvl9pPr marL="2086112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9pPr>
          </a:lstStyle>
          <a:p>
            <a:pPr algn="l"/>
            <a:r>
              <a:rPr lang="ru-RU" sz="2000" b="0" cap="all" baseline="0" dirty="0" smtClean="0">
                <a:solidFill>
                  <a:schemeClr val="bg1">
                    <a:lumMod val="65000"/>
                  </a:schemeClr>
                </a:solidFill>
                <a:latin typeface="PT Sans Narrow" pitchFamily="34" charset="-52"/>
                <a:cs typeface="Arial" pitchFamily="34" charset="0"/>
              </a:rPr>
              <a:t>Портал</a:t>
            </a:r>
            <a:r>
              <a:rPr lang="en-US" sz="2000" b="0" cap="all" baseline="0" dirty="0" smtClean="0">
                <a:solidFill>
                  <a:schemeClr val="bg1">
                    <a:lumMod val="65000"/>
                  </a:schemeClr>
                </a:solidFill>
                <a:latin typeface="PT Sans Narrow" pitchFamily="34" charset="-52"/>
                <a:cs typeface="Arial" pitchFamily="34" charset="0"/>
              </a:rPr>
              <a:t> </a:t>
            </a:r>
          </a:p>
          <a:p>
            <a:pPr algn="l"/>
            <a:r>
              <a:rPr lang="ru-RU" sz="2000" b="0" cap="all" baseline="0" dirty="0" smtClean="0">
                <a:solidFill>
                  <a:schemeClr val="bg1">
                    <a:lumMod val="65000"/>
                  </a:schemeClr>
                </a:solidFill>
                <a:latin typeface="PT Sans Narrow" pitchFamily="34" charset="-52"/>
                <a:cs typeface="Arial" pitchFamily="34" charset="0"/>
              </a:rPr>
              <a:t>фермера</a:t>
            </a:r>
            <a:endParaRPr lang="ru-RU" sz="2000" b="0" cap="all" baseline="0" dirty="0">
              <a:solidFill>
                <a:schemeClr val="bg1">
                  <a:lumMod val="65000"/>
                </a:schemeClr>
              </a:solidFill>
              <a:latin typeface="PT Sans Narrow" pitchFamily="34" charset="-52"/>
              <a:cs typeface="Arial" pitchFamily="34" charset="0"/>
            </a:endParaRPr>
          </a:p>
        </p:txBody>
      </p:sp>
      <p:sp>
        <p:nvSpPr>
          <p:cNvPr id="7" name="Овал 6"/>
          <p:cNvSpPr/>
          <p:nvPr userDrawn="1"/>
        </p:nvSpPr>
        <p:spPr>
          <a:xfrm>
            <a:off x="234739" y="252239"/>
            <a:ext cx="771752" cy="77175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Freeform 5"/>
          <p:cNvSpPr>
            <a:spLocks noEditPoints="1"/>
          </p:cNvSpPr>
          <p:nvPr userDrawn="1"/>
        </p:nvSpPr>
        <p:spPr bwMode="auto">
          <a:xfrm>
            <a:off x="402399" y="419104"/>
            <a:ext cx="436432" cy="399212"/>
          </a:xfrm>
          <a:custGeom>
            <a:avLst/>
            <a:gdLst>
              <a:gd name="T0" fmla="*/ 526 w 558"/>
              <a:gd name="T1" fmla="*/ 459 h 510"/>
              <a:gd name="T2" fmla="*/ 469 w 558"/>
              <a:gd name="T3" fmla="*/ 493 h 510"/>
              <a:gd name="T4" fmla="*/ 404 w 558"/>
              <a:gd name="T5" fmla="*/ 510 h 510"/>
              <a:gd name="T6" fmla="*/ 327 w 558"/>
              <a:gd name="T7" fmla="*/ 478 h 510"/>
              <a:gd name="T8" fmla="*/ 293 w 558"/>
              <a:gd name="T9" fmla="*/ 421 h 510"/>
              <a:gd name="T10" fmla="*/ 276 w 558"/>
              <a:gd name="T11" fmla="*/ 356 h 510"/>
              <a:gd name="T12" fmla="*/ 308 w 558"/>
              <a:gd name="T13" fmla="*/ 279 h 510"/>
              <a:gd name="T14" fmla="*/ 366 w 558"/>
              <a:gd name="T15" fmla="*/ 244 h 510"/>
              <a:gd name="T16" fmla="*/ 430 w 558"/>
              <a:gd name="T17" fmla="*/ 228 h 510"/>
              <a:gd name="T18" fmla="*/ 507 w 558"/>
              <a:gd name="T19" fmla="*/ 260 h 510"/>
              <a:gd name="T20" fmla="*/ 542 w 558"/>
              <a:gd name="T21" fmla="*/ 318 h 510"/>
              <a:gd name="T22" fmla="*/ 558 w 558"/>
              <a:gd name="T23" fmla="*/ 382 h 510"/>
              <a:gd name="T24" fmla="*/ 417 w 558"/>
              <a:gd name="T25" fmla="*/ 281 h 510"/>
              <a:gd name="T26" fmla="*/ 417 w 558"/>
              <a:gd name="T27" fmla="*/ 457 h 510"/>
              <a:gd name="T28" fmla="*/ 417 w 558"/>
              <a:gd name="T29" fmla="*/ 281 h 510"/>
              <a:gd name="T30" fmla="*/ 369 w 558"/>
              <a:gd name="T31" fmla="*/ 369 h 510"/>
              <a:gd name="T32" fmla="*/ 466 w 558"/>
              <a:gd name="T33" fmla="*/ 369 h 510"/>
              <a:gd name="T34" fmla="*/ 471 w 558"/>
              <a:gd name="T35" fmla="*/ 217 h 510"/>
              <a:gd name="T36" fmla="*/ 399 w 558"/>
              <a:gd name="T37" fmla="*/ 198 h 510"/>
              <a:gd name="T38" fmla="*/ 312 w 558"/>
              <a:gd name="T39" fmla="*/ 234 h 510"/>
              <a:gd name="T40" fmla="*/ 274 w 558"/>
              <a:gd name="T41" fmla="*/ 299 h 510"/>
              <a:gd name="T42" fmla="*/ 255 w 558"/>
              <a:gd name="T43" fmla="*/ 369 h 510"/>
              <a:gd name="T44" fmla="*/ 102 w 558"/>
              <a:gd name="T45" fmla="*/ 330 h 510"/>
              <a:gd name="T46" fmla="*/ 0 w 558"/>
              <a:gd name="T47" fmla="*/ 339 h 510"/>
              <a:gd name="T48" fmla="*/ 30 w 558"/>
              <a:gd name="T49" fmla="*/ 209 h 510"/>
              <a:gd name="T50" fmla="*/ 268 w 558"/>
              <a:gd name="T51" fmla="*/ 52 h 510"/>
              <a:gd name="T52" fmla="*/ 472 w 558"/>
              <a:gd name="T53" fmla="*/ 0 h 510"/>
              <a:gd name="T54" fmla="*/ 524 w 558"/>
              <a:gd name="T55" fmla="*/ 243 h 510"/>
              <a:gd name="T56" fmla="*/ 471 w 558"/>
              <a:gd name="T57" fmla="*/ 217 h 510"/>
              <a:gd name="T58" fmla="*/ 444 w 558"/>
              <a:gd name="T59" fmla="*/ 34 h 510"/>
              <a:gd name="T60" fmla="*/ 309 w 558"/>
              <a:gd name="T61" fmla="*/ 69 h 510"/>
              <a:gd name="T62" fmla="*/ 479 w 558"/>
              <a:gd name="T63" fmla="*/ 173 h 510"/>
              <a:gd name="T64" fmla="*/ 104 w 558"/>
              <a:gd name="T65" fmla="*/ 345 h 510"/>
              <a:gd name="T66" fmla="*/ 104 w 558"/>
              <a:gd name="T67" fmla="*/ 510 h 510"/>
              <a:gd name="T68" fmla="*/ 104 w 558"/>
              <a:gd name="T69" fmla="*/ 345 h 510"/>
              <a:gd name="T70" fmla="*/ 143 w 558"/>
              <a:gd name="T71" fmla="*/ 428 h 510"/>
              <a:gd name="T72" fmla="*/ 65 w 558"/>
              <a:gd name="T73" fmla="*/ 428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58" h="510">
                <a:moveTo>
                  <a:pt x="542" y="420"/>
                </a:moveTo>
                <a:cubicBezTo>
                  <a:pt x="542" y="435"/>
                  <a:pt x="537" y="449"/>
                  <a:pt x="526" y="459"/>
                </a:cubicBezTo>
                <a:cubicBezTo>
                  <a:pt x="507" y="478"/>
                  <a:pt x="507" y="478"/>
                  <a:pt x="507" y="478"/>
                </a:cubicBezTo>
                <a:cubicBezTo>
                  <a:pt x="497" y="488"/>
                  <a:pt x="483" y="494"/>
                  <a:pt x="469" y="493"/>
                </a:cubicBezTo>
                <a:cubicBezTo>
                  <a:pt x="459" y="504"/>
                  <a:pt x="445" y="510"/>
                  <a:pt x="430" y="510"/>
                </a:cubicBezTo>
                <a:cubicBezTo>
                  <a:pt x="404" y="510"/>
                  <a:pt x="404" y="510"/>
                  <a:pt x="404" y="510"/>
                </a:cubicBezTo>
                <a:cubicBezTo>
                  <a:pt x="389" y="510"/>
                  <a:pt x="375" y="504"/>
                  <a:pt x="366" y="493"/>
                </a:cubicBezTo>
                <a:cubicBezTo>
                  <a:pt x="351" y="494"/>
                  <a:pt x="337" y="488"/>
                  <a:pt x="327" y="478"/>
                </a:cubicBezTo>
                <a:cubicBezTo>
                  <a:pt x="308" y="459"/>
                  <a:pt x="308" y="459"/>
                  <a:pt x="308" y="459"/>
                </a:cubicBezTo>
                <a:cubicBezTo>
                  <a:pt x="298" y="449"/>
                  <a:pt x="293" y="435"/>
                  <a:pt x="293" y="421"/>
                </a:cubicBezTo>
                <a:cubicBezTo>
                  <a:pt x="283" y="411"/>
                  <a:pt x="276" y="397"/>
                  <a:pt x="276" y="382"/>
                </a:cubicBezTo>
                <a:cubicBezTo>
                  <a:pt x="276" y="356"/>
                  <a:pt x="276" y="356"/>
                  <a:pt x="276" y="356"/>
                </a:cubicBezTo>
                <a:cubicBezTo>
                  <a:pt x="276" y="341"/>
                  <a:pt x="283" y="327"/>
                  <a:pt x="293" y="317"/>
                </a:cubicBezTo>
                <a:cubicBezTo>
                  <a:pt x="293" y="303"/>
                  <a:pt x="298" y="289"/>
                  <a:pt x="308" y="279"/>
                </a:cubicBezTo>
                <a:cubicBezTo>
                  <a:pt x="327" y="260"/>
                  <a:pt x="327" y="260"/>
                  <a:pt x="327" y="260"/>
                </a:cubicBezTo>
                <a:cubicBezTo>
                  <a:pt x="337" y="250"/>
                  <a:pt x="351" y="244"/>
                  <a:pt x="366" y="244"/>
                </a:cubicBezTo>
                <a:cubicBezTo>
                  <a:pt x="375" y="234"/>
                  <a:pt x="389" y="228"/>
                  <a:pt x="404" y="228"/>
                </a:cubicBezTo>
                <a:cubicBezTo>
                  <a:pt x="430" y="228"/>
                  <a:pt x="430" y="228"/>
                  <a:pt x="430" y="228"/>
                </a:cubicBezTo>
                <a:cubicBezTo>
                  <a:pt x="445" y="228"/>
                  <a:pt x="459" y="234"/>
                  <a:pt x="469" y="244"/>
                </a:cubicBezTo>
                <a:cubicBezTo>
                  <a:pt x="483" y="244"/>
                  <a:pt x="497" y="250"/>
                  <a:pt x="507" y="260"/>
                </a:cubicBezTo>
                <a:cubicBezTo>
                  <a:pt x="526" y="279"/>
                  <a:pt x="526" y="279"/>
                  <a:pt x="526" y="279"/>
                </a:cubicBezTo>
                <a:cubicBezTo>
                  <a:pt x="537" y="289"/>
                  <a:pt x="542" y="303"/>
                  <a:pt x="542" y="318"/>
                </a:cubicBezTo>
                <a:cubicBezTo>
                  <a:pt x="552" y="327"/>
                  <a:pt x="558" y="341"/>
                  <a:pt x="558" y="356"/>
                </a:cubicBezTo>
                <a:cubicBezTo>
                  <a:pt x="558" y="382"/>
                  <a:pt x="558" y="382"/>
                  <a:pt x="558" y="382"/>
                </a:cubicBezTo>
                <a:cubicBezTo>
                  <a:pt x="558" y="397"/>
                  <a:pt x="552" y="411"/>
                  <a:pt x="542" y="420"/>
                </a:cubicBezTo>
                <a:close/>
                <a:moveTo>
                  <a:pt x="417" y="281"/>
                </a:moveTo>
                <a:cubicBezTo>
                  <a:pt x="369" y="281"/>
                  <a:pt x="329" y="320"/>
                  <a:pt x="329" y="369"/>
                </a:cubicBezTo>
                <a:cubicBezTo>
                  <a:pt x="329" y="418"/>
                  <a:pt x="369" y="457"/>
                  <a:pt x="417" y="457"/>
                </a:cubicBezTo>
                <a:cubicBezTo>
                  <a:pt x="466" y="457"/>
                  <a:pt x="505" y="418"/>
                  <a:pt x="505" y="369"/>
                </a:cubicBezTo>
                <a:cubicBezTo>
                  <a:pt x="505" y="320"/>
                  <a:pt x="466" y="281"/>
                  <a:pt x="417" y="281"/>
                </a:cubicBezTo>
                <a:close/>
                <a:moveTo>
                  <a:pt x="417" y="418"/>
                </a:moveTo>
                <a:cubicBezTo>
                  <a:pt x="390" y="418"/>
                  <a:pt x="369" y="396"/>
                  <a:pt x="369" y="369"/>
                </a:cubicBezTo>
                <a:cubicBezTo>
                  <a:pt x="369" y="342"/>
                  <a:pt x="390" y="320"/>
                  <a:pt x="417" y="320"/>
                </a:cubicBezTo>
                <a:cubicBezTo>
                  <a:pt x="444" y="320"/>
                  <a:pt x="466" y="342"/>
                  <a:pt x="466" y="369"/>
                </a:cubicBezTo>
                <a:cubicBezTo>
                  <a:pt x="466" y="396"/>
                  <a:pt x="444" y="418"/>
                  <a:pt x="417" y="418"/>
                </a:cubicBezTo>
                <a:close/>
                <a:moveTo>
                  <a:pt x="471" y="217"/>
                </a:moveTo>
                <a:cubicBezTo>
                  <a:pt x="461" y="205"/>
                  <a:pt x="445" y="198"/>
                  <a:pt x="428" y="198"/>
                </a:cubicBezTo>
                <a:cubicBezTo>
                  <a:pt x="399" y="198"/>
                  <a:pt x="399" y="198"/>
                  <a:pt x="399" y="198"/>
                </a:cubicBezTo>
                <a:cubicBezTo>
                  <a:pt x="382" y="198"/>
                  <a:pt x="366" y="205"/>
                  <a:pt x="356" y="217"/>
                </a:cubicBezTo>
                <a:cubicBezTo>
                  <a:pt x="339" y="217"/>
                  <a:pt x="324" y="223"/>
                  <a:pt x="312" y="234"/>
                </a:cubicBezTo>
                <a:cubicBezTo>
                  <a:pt x="291" y="255"/>
                  <a:pt x="291" y="255"/>
                  <a:pt x="291" y="255"/>
                </a:cubicBezTo>
                <a:cubicBezTo>
                  <a:pt x="280" y="267"/>
                  <a:pt x="274" y="283"/>
                  <a:pt x="274" y="299"/>
                </a:cubicBezTo>
                <a:cubicBezTo>
                  <a:pt x="262" y="310"/>
                  <a:pt x="255" y="325"/>
                  <a:pt x="255" y="342"/>
                </a:cubicBezTo>
                <a:cubicBezTo>
                  <a:pt x="255" y="369"/>
                  <a:pt x="255" y="369"/>
                  <a:pt x="255" y="369"/>
                </a:cubicBezTo>
                <a:cubicBezTo>
                  <a:pt x="179" y="369"/>
                  <a:pt x="179" y="369"/>
                  <a:pt x="179" y="369"/>
                </a:cubicBezTo>
                <a:cubicBezTo>
                  <a:pt x="162" y="345"/>
                  <a:pt x="134" y="330"/>
                  <a:pt x="102" y="330"/>
                </a:cubicBezTo>
                <a:cubicBezTo>
                  <a:pt x="72" y="330"/>
                  <a:pt x="45" y="344"/>
                  <a:pt x="27" y="366"/>
                </a:cubicBezTo>
                <a:cubicBezTo>
                  <a:pt x="13" y="361"/>
                  <a:pt x="0" y="351"/>
                  <a:pt x="0" y="339"/>
                </a:cubicBezTo>
                <a:cubicBezTo>
                  <a:pt x="0" y="239"/>
                  <a:pt x="0" y="239"/>
                  <a:pt x="0" y="239"/>
                </a:cubicBezTo>
                <a:cubicBezTo>
                  <a:pt x="0" y="223"/>
                  <a:pt x="13" y="209"/>
                  <a:pt x="30" y="209"/>
                </a:cubicBezTo>
                <a:cubicBezTo>
                  <a:pt x="202" y="209"/>
                  <a:pt x="202" y="209"/>
                  <a:pt x="202" y="209"/>
                </a:cubicBezTo>
                <a:cubicBezTo>
                  <a:pt x="268" y="52"/>
                  <a:pt x="268" y="52"/>
                  <a:pt x="268" y="52"/>
                </a:cubicBezTo>
                <a:cubicBezTo>
                  <a:pt x="281" y="22"/>
                  <a:pt x="299" y="0"/>
                  <a:pt x="328" y="0"/>
                </a:cubicBezTo>
                <a:cubicBezTo>
                  <a:pt x="472" y="0"/>
                  <a:pt x="472" y="0"/>
                  <a:pt x="472" y="0"/>
                </a:cubicBezTo>
                <a:cubicBezTo>
                  <a:pt x="500" y="0"/>
                  <a:pt x="524" y="23"/>
                  <a:pt x="524" y="52"/>
                </a:cubicBezTo>
                <a:cubicBezTo>
                  <a:pt x="524" y="243"/>
                  <a:pt x="524" y="243"/>
                  <a:pt x="524" y="243"/>
                </a:cubicBezTo>
                <a:cubicBezTo>
                  <a:pt x="515" y="234"/>
                  <a:pt x="515" y="234"/>
                  <a:pt x="515" y="234"/>
                </a:cubicBezTo>
                <a:cubicBezTo>
                  <a:pt x="503" y="223"/>
                  <a:pt x="488" y="217"/>
                  <a:pt x="471" y="217"/>
                </a:cubicBezTo>
                <a:close/>
                <a:moveTo>
                  <a:pt x="479" y="69"/>
                </a:moveTo>
                <a:cubicBezTo>
                  <a:pt x="479" y="50"/>
                  <a:pt x="463" y="34"/>
                  <a:pt x="444" y="34"/>
                </a:cubicBezTo>
                <a:cubicBezTo>
                  <a:pt x="349" y="34"/>
                  <a:pt x="349" y="34"/>
                  <a:pt x="349" y="34"/>
                </a:cubicBezTo>
                <a:cubicBezTo>
                  <a:pt x="330" y="34"/>
                  <a:pt x="318" y="49"/>
                  <a:pt x="309" y="69"/>
                </a:cubicBezTo>
                <a:cubicBezTo>
                  <a:pt x="265" y="174"/>
                  <a:pt x="265" y="174"/>
                  <a:pt x="265" y="174"/>
                </a:cubicBezTo>
                <a:cubicBezTo>
                  <a:pt x="479" y="173"/>
                  <a:pt x="479" y="173"/>
                  <a:pt x="479" y="173"/>
                </a:cubicBezTo>
                <a:lnTo>
                  <a:pt x="479" y="69"/>
                </a:lnTo>
                <a:close/>
                <a:moveTo>
                  <a:pt x="104" y="345"/>
                </a:moveTo>
                <a:cubicBezTo>
                  <a:pt x="149" y="345"/>
                  <a:pt x="186" y="382"/>
                  <a:pt x="186" y="428"/>
                </a:cubicBezTo>
                <a:cubicBezTo>
                  <a:pt x="186" y="473"/>
                  <a:pt x="149" y="510"/>
                  <a:pt x="104" y="510"/>
                </a:cubicBezTo>
                <a:cubicBezTo>
                  <a:pt x="58" y="510"/>
                  <a:pt x="21" y="473"/>
                  <a:pt x="21" y="428"/>
                </a:cubicBezTo>
                <a:cubicBezTo>
                  <a:pt x="21" y="382"/>
                  <a:pt x="58" y="345"/>
                  <a:pt x="104" y="345"/>
                </a:cubicBezTo>
                <a:close/>
                <a:moveTo>
                  <a:pt x="104" y="467"/>
                </a:moveTo>
                <a:cubicBezTo>
                  <a:pt x="125" y="467"/>
                  <a:pt x="143" y="449"/>
                  <a:pt x="143" y="428"/>
                </a:cubicBezTo>
                <a:cubicBezTo>
                  <a:pt x="143" y="406"/>
                  <a:pt x="125" y="389"/>
                  <a:pt x="104" y="389"/>
                </a:cubicBezTo>
                <a:cubicBezTo>
                  <a:pt x="82" y="389"/>
                  <a:pt x="65" y="406"/>
                  <a:pt x="65" y="428"/>
                </a:cubicBezTo>
                <a:cubicBezTo>
                  <a:pt x="65" y="449"/>
                  <a:pt x="82" y="467"/>
                  <a:pt x="104" y="4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7309023"/>
            <a:ext cx="10693400" cy="2522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681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 bwMode="auto">
          <a:xfrm>
            <a:off x="1026220" y="303923"/>
            <a:ext cx="1152128" cy="68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0" tIns="36000" rIns="108000" bIns="3600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defTabSz="912652" eaLnBrk="0" hangingPunct="0">
              <a:lnSpc>
                <a:spcPct val="100000"/>
              </a:lnSpc>
              <a:defRPr sz="4800">
                <a:solidFill>
                  <a:schemeClr val="bg1"/>
                </a:solidFill>
                <a:latin typeface="PT Sans Narrow" pitchFamily="34" charset="-52"/>
                <a:cs typeface="Segoe UI" pitchFamily="34" charset="0"/>
              </a:defRPr>
            </a:lvl1pPr>
            <a:lvl2pPr algn="ctr" eaLnBrk="0" hangingPunct="0">
              <a:defRPr sz="5000">
                <a:latin typeface="Calibri" pitchFamily="34" charset="0"/>
              </a:defRPr>
            </a:lvl2pPr>
            <a:lvl3pPr algn="ctr" eaLnBrk="0" hangingPunct="0">
              <a:defRPr sz="5000">
                <a:latin typeface="Calibri" pitchFamily="34" charset="0"/>
              </a:defRPr>
            </a:lvl3pPr>
            <a:lvl4pPr algn="ctr" eaLnBrk="0" hangingPunct="0">
              <a:defRPr sz="5000">
                <a:latin typeface="Calibri" pitchFamily="34" charset="0"/>
              </a:defRPr>
            </a:lvl4pPr>
            <a:lvl5pPr algn="ctr" eaLnBrk="0" hangingPunct="0">
              <a:defRPr sz="5000">
                <a:latin typeface="Calibri" pitchFamily="34" charset="0"/>
              </a:defRPr>
            </a:lvl5pPr>
            <a:lvl6pPr marL="521528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6pPr>
            <a:lvl7pPr marL="1043056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7pPr>
            <a:lvl8pPr marL="1564584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8pPr>
            <a:lvl9pPr marL="2086112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9pPr>
          </a:lstStyle>
          <a:p>
            <a:pPr algn="l"/>
            <a:r>
              <a:rPr lang="ru-RU" sz="2000" b="0" cap="all" baseline="0" dirty="0" smtClean="0">
                <a:solidFill>
                  <a:schemeClr val="bg1">
                    <a:lumMod val="65000"/>
                  </a:schemeClr>
                </a:solidFill>
                <a:latin typeface="PT Sans Narrow" pitchFamily="34" charset="-52"/>
                <a:cs typeface="Arial" pitchFamily="34" charset="0"/>
              </a:rPr>
              <a:t>Портал</a:t>
            </a:r>
            <a:r>
              <a:rPr lang="en-US" sz="2000" b="0" cap="all" baseline="0" dirty="0" smtClean="0">
                <a:solidFill>
                  <a:schemeClr val="bg1">
                    <a:lumMod val="65000"/>
                  </a:schemeClr>
                </a:solidFill>
                <a:latin typeface="PT Sans Narrow" pitchFamily="34" charset="-52"/>
                <a:cs typeface="Arial" pitchFamily="34" charset="0"/>
              </a:rPr>
              <a:t> </a:t>
            </a:r>
          </a:p>
          <a:p>
            <a:pPr algn="l"/>
            <a:r>
              <a:rPr lang="ru-RU" sz="2000" b="0" cap="all" baseline="0" dirty="0" smtClean="0">
                <a:solidFill>
                  <a:schemeClr val="bg1">
                    <a:lumMod val="65000"/>
                  </a:schemeClr>
                </a:solidFill>
                <a:latin typeface="PT Sans Narrow" pitchFamily="34" charset="-52"/>
                <a:cs typeface="Arial" pitchFamily="34" charset="0"/>
              </a:rPr>
              <a:t>фермера</a:t>
            </a:r>
            <a:endParaRPr lang="ru-RU" sz="2000" b="0" cap="all" baseline="0" dirty="0">
              <a:solidFill>
                <a:schemeClr val="bg1">
                  <a:lumMod val="65000"/>
                </a:schemeClr>
              </a:solidFill>
              <a:latin typeface="PT Sans Narrow" pitchFamily="34" charset="-52"/>
              <a:cs typeface="Arial" pitchFamily="34" charset="0"/>
            </a:endParaRPr>
          </a:p>
        </p:txBody>
      </p:sp>
      <p:sp>
        <p:nvSpPr>
          <p:cNvPr id="7" name="Овал 6"/>
          <p:cNvSpPr/>
          <p:nvPr userDrawn="1"/>
        </p:nvSpPr>
        <p:spPr>
          <a:xfrm>
            <a:off x="234739" y="252239"/>
            <a:ext cx="771752" cy="77175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Freeform 5"/>
          <p:cNvSpPr>
            <a:spLocks noEditPoints="1"/>
          </p:cNvSpPr>
          <p:nvPr userDrawn="1"/>
        </p:nvSpPr>
        <p:spPr bwMode="auto">
          <a:xfrm>
            <a:off x="402399" y="419104"/>
            <a:ext cx="436432" cy="399212"/>
          </a:xfrm>
          <a:custGeom>
            <a:avLst/>
            <a:gdLst>
              <a:gd name="T0" fmla="*/ 526 w 558"/>
              <a:gd name="T1" fmla="*/ 459 h 510"/>
              <a:gd name="T2" fmla="*/ 469 w 558"/>
              <a:gd name="T3" fmla="*/ 493 h 510"/>
              <a:gd name="T4" fmla="*/ 404 w 558"/>
              <a:gd name="T5" fmla="*/ 510 h 510"/>
              <a:gd name="T6" fmla="*/ 327 w 558"/>
              <a:gd name="T7" fmla="*/ 478 h 510"/>
              <a:gd name="T8" fmla="*/ 293 w 558"/>
              <a:gd name="T9" fmla="*/ 421 h 510"/>
              <a:gd name="T10" fmla="*/ 276 w 558"/>
              <a:gd name="T11" fmla="*/ 356 h 510"/>
              <a:gd name="T12" fmla="*/ 308 w 558"/>
              <a:gd name="T13" fmla="*/ 279 h 510"/>
              <a:gd name="T14" fmla="*/ 366 w 558"/>
              <a:gd name="T15" fmla="*/ 244 h 510"/>
              <a:gd name="T16" fmla="*/ 430 w 558"/>
              <a:gd name="T17" fmla="*/ 228 h 510"/>
              <a:gd name="T18" fmla="*/ 507 w 558"/>
              <a:gd name="T19" fmla="*/ 260 h 510"/>
              <a:gd name="T20" fmla="*/ 542 w 558"/>
              <a:gd name="T21" fmla="*/ 318 h 510"/>
              <a:gd name="T22" fmla="*/ 558 w 558"/>
              <a:gd name="T23" fmla="*/ 382 h 510"/>
              <a:gd name="T24" fmla="*/ 417 w 558"/>
              <a:gd name="T25" fmla="*/ 281 h 510"/>
              <a:gd name="T26" fmla="*/ 417 w 558"/>
              <a:gd name="T27" fmla="*/ 457 h 510"/>
              <a:gd name="T28" fmla="*/ 417 w 558"/>
              <a:gd name="T29" fmla="*/ 281 h 510"/>
              <a:gd name="T30" fmla="*/ 369 w 558"/>
              <a:gd name="T31" fmla="*/ 369 h 510"/>
              <a:gd name="T32" fmla="*/ 466 w 558"/>
              <a:gd name="T33" fmla="*/ 369 h 510"/>
              <a:gd name="T34" fmla="*/ 471 w 558"/>
              <a:gd name="T35" fmla="*/ 217 h 510"/>
              <a:gd name="T36" fmla="*/ 399 w 558"/>
              <a:gd name="T37" fmla="*/ 198 h 510"/>
              <a:gd name="T38" fmla="*/ 312 w 558"/>
              <a:gd name="T39" fmla="*/ 234 h 510"/>
              <a:gd name="T40" fmla="*/ 274 w 558"/>
              <a:gd name="T41" fmla="*/ 299 h 510"/>
              <a:gd name="T42" fmla="*/ 255 w 558"/>
              <a:gd name="T43" fmla="*/ 369 h 510"/>
              <a:gd name="T44" fmla="*/ 102 w 558"/>
              <a:gd name="T45" fmla="*/ 330 h 510"/>
              <a:gd name="T46" fmla="*/ 0 w 558"/>
              <a:gd name="T47" fmla="*/ 339 h 510"/>
              <a:gd name="T48" fmla="*/ 30 w 558"/>
              <a:gd name="T49" fmla="*/ 209 h 510"/>
              <a:gd name="T50" fmla="*/ 268 w 558"/>
              <a:gd name="T51" fmla="*/ 52 h 510"/>
              <a:gd name="T52" fmla="*/ 472 w 558"/>
              <a:gd name="T53" fmla="*/ 0 h 510"/>
              <a:gd name="T54" fmla="*/ 524 w 558"/>
              <a:gd name="T55" fmla="*/ 243 h 510"/>
              <a:gd name="T56" fmla="*/ 471 w 558"/>
              <a:gd name="T57" fmla="*/ 217 h 510"/>
              <a:gd name="T58" fmla="*/ 444 w 558"/>
              <a:gd name="T59" fmla="*/ 34 h 510"/>
              <a:gd name="T60" fmla="*/ 309 w 558"/>
              <a:gd name="T61" fmla="*/ 69 h 510"/>
              <a:gd name="T62" fmla="*/ 479 w 558"/>
              <a:gd name="T63" fmla="*/ 173 h 510"/>
              <a:gd name="T64" fmla="*/ 104 w 558"/>
              <a:gd name="T65" fmla="*/ 345 h 510"/>
              <a:gd name="T66" fmla="*/ 104 w 558"/>
              <a:gd name="T67" fmla="*/ 510 h 510"/>
              <a:gd name="T68" fmla="*/ 104 w 558"/>
              <a:gd name="T69" fmla="*/ 345 h 510"/>
              <a:gd name="T70" fmla="*/ 143 w 558"/>
              <a:gd name="T71" fmla="*/ 428 h 510"/>
              <a:gd name="T72" fmla="*/ 65 w 558"/>
              <a:gd name="T73" fmla="*/ 428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58" h="510">
                <a:moveTo>
                  <a:pt x="542" y="420"/>
                </a:moveTo>
                <a:cubicBezTo>
                  <a:pt x="542" y="435"/>
                  <a:pt x="537" y="449"/>
                  <a:pt x="526" y="459"/>
                </a:cubicBezTo>
                <a:cubicBezTo>
                  <a:pt x="507" y="478"/>
                  <a:pt x="507" y="478"/>
                  <a:pt x="507" y="478"/>
                </a:cubicBezTo>
                <a:cubicBezTo>
                  <a:pt x="497" y="488"/>
                  <a:pt x="483" y="494"/>
                  <a:pt x="469" y="493"/>
                </a:cubicBezTo>
                <a:cubicBezTo>
                  <a:pt x="459" y="504"/>
                  <a:pt x="445" y="510"/>
                  <a:pt x="430" y="510"/>
                </a:cubicBezTo>
                <a:cubicBezTo>
                  <a:pt x="404" y="510"/>
                  <a:pt x="404" y="510"/>
                  <a:pt x="404" y="510"/>
                </a:cubicBezTo>
                <a:cubicBezTo>
                  <a:pt x="389" y="510"/>
                  <a:pt x="375" y="504"/>
                  <a:pt x="366" y="493"/>
                </a:cubicBezTo>
                <a:cubicBezTo>
                  <a:pt x="351" y="494"/>
                  <a:pt x="337" y="488"/>
                  <a:pt x="327" y="478"/>
                </a:cubicBezTo>
                <a:cubicBezTo>
                  <a:pt x="308" y="459"/>
                  <a:pt x="308" y="459"/>
                  <a:pt x="308" y="459"/>
                </a:cubicBezTo>
                <a:cubicBezTo>
                  <a:pt x="298" y="449"/>
                  <a:pt x="293" y="435"/>
                  <a:pt x="293" y="421"/>
                </a:cubicBezTo>
                <a:cubicBezTo>
                  <a:pt x="283" y="411"/>
                  <a:pt x="276" y="397"/>
                  <a:pt x="276" y="382"/>
                </a:cubicBezTo>
                <a:cubicBezTo>
                  <a:pt x="276" y="356"/>
                  <a:pt x="276" y="356"/>
                  <a:pt x="276" y="356"/>
                </a:cubicBezTo>
                <a:cubicBezTo>
                  <a:pt x="276" y="341"/>
                  <a:pt x="283" y="327"/>
                  <a:pt x="293" y="317"/>
                </a:cubicBezTo>
                <a:cubicBezTo>
                  <a:pt x="293" y="303"/>
                  <a:pt x="298" y="289"/>
                  <a:pt x="308" y="279"/>
                </a:cubicBezTo>
                <a:cubicBezTo>
                  <a:pt x="327" y="260"/>
                  <a:pt x="327" y="260"/>
                  <a:pt x="327" y="260"/>
                </a:cubicBezTo>
                <a:cubicBezTo>
                  <a:pt x="337" y="250"/>
                  <a:pt x="351" y="244"/>
                  <a:pt x="366" y="244"/>
                </a:cubicBezTo>
                <a:cubicBezTo>
                  <a:pt x="375" y="234"/>
                  <a:pt x="389" y="228"/>
                  <a:pt x="404" y="228"/>
                </a:cubicBezTo>
                <a:cubicBezTo>
                  <a:pt x="430" y="228"/>
                  <a:pt x="430" y="228"/>
                  <a:pt x="430" y="228"/>
                </a:cubicBezTo>
                <a:cubicBezTo>
                  <a:pt x="445" y="228"/>
                  <a:pt x="459" y="234"/>
                  <a:pt x="469" y="244"/>
                </a:cubicBezTo>
                <a:cubicBezTo>
                  <a:pt x="483" y="244"/>
                  <a:pt x="497" y="250"/>
                  <a:pt x="507" y="260"/>
                </a:cubicBezTo>
                <a:cubicBezTo>
                  <a:pt x="526" y="279"/>
                  <a:pt x="526" y="279"/>
                  <a:pt x="526" y="279"/>
                </a:cubicBezTo>
                <a:cubicBezTo>
                  <a:pt x="537" y="289"/>
                  <a:pt x="542" y="303"/>
                  <a:pt x="542" y="318"/>
                </a:cubicBezTo>
                <a:cubicBezTo>
                  <a:pt x="552" y="327"/>
                  <a:pt x="558" y="341"/>
                  <a:pt x="558" y="356"/>
                </a:cubicBezTo>
                <a:cubicBezTo>
                  <a:pt x="558" y="382"/>
                  <a:pt x="558" y="382"/>
                  <a:pt x="558" y="382"/>
                </a:cubicBezTo>
                <a:cubicBezTo>
                  <a:pt x="558" y="397"/>
                  <a:pt x="552" y="411"/>
                  <a:pt x="542" y="420"/>
                </a:cubicBezTo>
                <a:close/>
                <a:moveTo>
                  <a:pt x="417" y="281"/>
                </a:moveTo>
                <a:cubicBezTo>
                  <a:pt x="369" y="281"/>
                  <a:pt x="329" y="320"/>
                  <a:pt x="329" y="369"/>
                </a:cubicBezTo>
                <a:cubicBezTo>
                  <a:pt x="329" y="418"/>
                  <a:pt x="369" y="457"/>
                  <a:pt x="417" y="457"/>
                </a:cubicBezTo>
                <a:cubicBezTo>
                  <a:pt x="466" y="457"/>
                  <a:pt x="505" y="418"/>
                  <a:pt x="505" y="369"/>
                </a:cubicBezTo>
                <a:cubicBezTo>
                  <a:pt x="505" y="320"/>
                  <a:pt x="466" y="281"/>
                  <a:pt x="417" y="281"/>
                </a:cubicBezTo>
                <a:close/>
                <a:moveTo>
                  <a:pt x="417" y="418"/>
                </a:moveTo>
                <a:cubicBezTo>
                  <a:pt x="390" y="418"/>
                  <a:pt x="369" y="396"/>
                  <a:pt x="369" y="369"/>
                </a:cubicBezTo>
                <a:cubicBezTo>
                  <a:pt x="369" y="342"/>
                  <a:pt x="390" y="320"/>
                  <a:pt x="417" y="320"/>
                </a:cubicBezTo>
                <a:cubicBezTo>
                  <a:pt x="444" y="320"/>
                  <a:pt x="466" y="342"/>
                  <a:pt x="466" y="369"/>
                </a:cubicBezTo>
                <a:cubicBezTo>
                  <a:pt x="466" y="396"/>
                  <a:pt x="444" y="418"/>
                  <a:pt x="417" y="418"/>
                </a:cubicBezTo>
                <a:close/>
                <a:moveTo>
                  <a:pt x="471" y="217"/>
                </a:moveTo>
                <a:cubicBezTo>
                  <a:pt x="461" y="205"/>
                  <a:pt x="445" y="198"/>
                  <a:pt x="428" y="198"/>
                </a:cubicBezTo>
                <a:cubicBezTo>
                  <a:pt x="399" y="198"/>
                  <a:pt x="399" y="198"/>
                  <a:pt x="399" y="198"/>
                </a:cubicBezTo>
                <a:cubicBezTo>
                  <a:pt x="382" y="198"/>
                  <a:pt x="366" y="205"/>
                  <a:pt x="356" y="217"/>
                </a:cubicBezTo>
                <a:cubicBezTo>
                  <a:pt x="339" y="217"/>
                  <a:pt x="324" y="223"/>
                  <a:pt x="312" y="234"/>
                </a:cubicBezTo>
                <a:cubicBezTo>
                  <a:pt x="291" y="255"/>
                  <a:pt x="291" y="255"/>
                  <a:pt x="291" y="255"/>
                </a:cubicBezTo>
                <a:cubicBezTo>
                  <a:pt x="280" y="267"/>
                  <a:pt x="274" y="283"/>
                  <a:pt x="274" y="299"/>
                </a:cubicBezTo>
                <a:cubicBezTo>
                  <a:pt x="262" y="310"/>
                  <a:pt x="255" y="325"/>
                  <a:pt x="255" y="342"/>
                </a:cubicBezTo>
                <a:cubicBezTo>
                  <a:pt x="255" y="369"/>
                  <a:pt x="255" y="369"/>
                  <a:pt x="255" y="369"/>
                </a:cubicBezTo>
                <a:cubicBezTo>
                  <a:pt x="179" y="369"/>
                  <a:pt x="179" y="369"/>
                  <a:pt x="179" y="369"/>
                </a:cubicBezTo>
                <a:cubicBezTo>
                  <a:pt x="162" y="345"/>
                  <a:pt x="134" y="330"/>
                  <a:pt x="102" y="330"/>
                </a:cubicBezTo>
                <a:cubicBezTo>
                  <a:pt x="72" y="330"/>
                  <a:pt x="45" y="344"/>
                  <a:pt x="27" y="366"/>
                </a:cubicBezTo>
                <a:cubicBezTo>
                  <a:pt x="13" y="361"/>
                  <a:pt x="0" y="351"/>
                  <a:pt x="0" y="339"/>
                </a:cubicBezTo>
                <a:cubicBezTo>
                  <a:pt x="0" y="239"/>
                  <a:pt x="0" y="239"/>
                  <a:pt x="0" y="239"/>
                </a:cubicBezTo>
                <a:cubicBezTo>
                  <a:pt x="0" y="223"/>
                  <a:pt x="13" y="209"/>
                  <a:pt x="30" y="209"/>
                </a:cubicBezTo>
                <a:cubicBezTo>
                  <a:pt x="202" y="209"/>
                  <a:pt x="202" y="209"/>
                  <a:pt x="202" y="209"/>
                </a:cubicBezTo>
                <a:cubicBezTo>
                  <a:pt x="268" y="52"/>
                  <a:pt x="268" y="52"/>
                  <a:pt x="268" y="52"/>
                </a:cubicBezTo>
                <a:cubicBezTo>
                  <a:pt x="281" y="22"/>
                  <a:pt x="299" y="0"/>
                  <a:pt x="328" y="0"/>
                </a:cubicBezTo>
                <a:cubicBezTo>
                  <a:pt x="472" y="0"/>
                  <a:pt x="472" y="0"/>
                  <a:pt x="472" y="0"/>
                </a:cubicBezTo>
                <a:cubicBezTo>
                  <a:pt x="500" y="0"/>
                  <a:pt x="524" y="23"/>
                  <a:pt x="524" y="52"/>
                </a:cubicBezTo>
                <a:cubicBezTo>
                  <a:pt x="524" y="243"/>
                  <a:pt x="524" y="243"/>
                  <a:pt x="524" y="243"/>
                </a:cubicBezTo>
                <a:cubicBezTo>
                  <a:pt x="515" y="234"/>
                  <a:pt x="515" y="234"/>
                  <a:pt x="515" y="234"/>
                </a:cubicBezTo>
                <a:cubicBezTo>
                  <a:pt x="503" y="223"/>
                  <a:pt x="488" y="217"/>
                  <a:pt x="471" y="217"/>
                </a:cubicBezTo>
                <a:close/>
                <a:moveTo>
                  <a:pt x="479" y="69"/>
                </a:moveTo>
                <a:cubicBezTo>
                  <a:pt x="479" y="50"/>
                  <a:pt x="463" y="34"/>
                  <a:pt x="444" y="34"/>
                </a:cubicBezTo>
                <a:cubicBezTo>
                  <a:pt x="349" y="34"/>
                  <a:pt x="349" y="34"/>
                  <a:pt x="349" y="34"/>
                </a:cubicBezTo>
                <a:cubicBezTo>
                  <a:pt x="330" y="34"/>
                  <a:pt x="318" y="49"/>
                  <a:pt x="309" y="69"/>
                </a:cubicBezTo>
                <a:cubicBezTo>
                  <a:pt x="265" y="174"/>
                  <a:pt x="265" y="174"/>
                  <a:pt x="265" y="174"/>
                </a:cubicBezTo>
                <a:cubicBezTo>
                  <a:pt x="479" y="173"/>
                  <a:pt x="479" y="173"/>
                  <a:pt x="479" y="173"/>
                </a:cubicBezTo>
                <a:lnTo>
                  <a:pt x="479" y="69"/>
                </a:lnTo>
                <a:close/>
                <a:moveTo>
                  <a:pt x="104" y="345"/>
                </a:moveTo>
                <a:cubicBezTo>
                  <a:pt x="149" y="345"/>
                  <a:pt x="186" y="382"/>
                  <a:pt x="186" y="428"/>
                </a:cubicBezTo>
                <a:cubicBezTo>
                  <a:pt x="186" y="473"/>
                  <a:pt x="149" y="510"/>
                  <a:pt x="104" y="510"/>
                </a:cubicBezTo>
                <a:cubicBezTo>
                  <a:pt x="58" y="510"/>
                  <a:pt x="21" y="473"/>
                  <a:pt x="21" y="428"/>
                </a:cubicBezTo>
                <a:cubicBezTo>
                  <a:pt x="21" y="382"/>
                  <a:pt x="58" y="345"/>
                  <a:pt x="104" y="345"/>
                </a:cubicBezTo>
                <a:close/>
                <a:moveTo>
                  <a:pt x="104" y="467"/>
                </a:moveTo>
                <a:cubicBezTo>
                  <a:pt x="125" y="467"/>
                  <a:pt x="143" y="449"/>
                  <a:pt x="143" y="428"/>
                </a:cubicBezTo>
                <a:cubicBezTo>
                  <a:pt x="143" y="406"/>
                  <a:pt x="125" y="389"/>
                  <a:pt x="104" y="389"/>
                </a:cubicBezTo>
                <a:cubicBezTo>
                  <a:pt x="82" y="389"/>
                  <a:pt x="65" y="406"/>
                  <a:pt x="65" y="428"/>
                </a:cubicBezTo>
                <a:cubicBezTo>
                  <a:pt x="65" y="449"/>
                  <a:pt x="82" y="467"/>
                  <a:pt x="104" y="4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422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 bwMode="auto">
          <a:xfrm>
            <a:off x="1026220" y="303923"/>
            <a:ext cx="1152128" cy="68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0" tIns="36000" rIns="108000" bIns="3600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defTabSz="912652" eaLnBrk="0" hangingPunct="0">
              <a:lnSpc>
                <a:spcPct val="100000"/>
              </a:lnSpc>
              <a:defRPr sz="4800">
                <a:solidFill>
                  <a:schemeClr val="bg1"/>
                </a:solidFill>
                <a:latin typeface="PT Sans Narrow" pitchFamily="34" charset="-52"/>
                <a:cs typeface="Segoe UI" pitchFamily="34" charset="0"/>
              </a:defRPr>
            </a:lvl1pPr>
            <a:lvl2pPr algn="ctr" eaLnBrk="0" hangingPunct="0">
              <a:defRPr sz="5000">
                <a:latin typeface="Calibri" pitchFamily="34" charset="0"/>
              </a:defRPr>
            </a:lvl2pPr>
            <a:lvl3pPr algn="ctr" eaLnBrk="0" hangingPunct="0">
              <a:defRPr sz="5000">
                <a:latin typeface="Calibri" pitchFamily="34" charset="0"/>
              </a:defRPr>
            </a:lvl3pPr>
            <a:lvl4pPr algn="ctr" eaLnBrk="0" hangingPunct="0">
              <a:defRPr sz="5000">
                <a:latin typeface="Calibri" pitchFamily="34" charset="0"/>
              </a:defRPr>
            </a:lvl4pPr>
            <a:lvl5pPr algn="ctr" eaLnBrk="0" hangingPunct="0">
              <a:defRPr sz="5000">
                <a:latin typeface="Calibri" pitchFamily="34" charset="0"/>
              </a:defRPr>
            </a:lvl5pPr>
            <a:lvl6pPr marL="521528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6pPr>
            <a:lvl7pPr marL="1043056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7pPr>
            <a:lvl8pPr marL="1564584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8pPr>
            <a:lvl9pPr marL="2086112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9pPr>
          </a:lstStyle>
          <a:p>
            <a:pPr algn="l"/>
            <a:r>
              <a:rPr lang="ru-RU" sz="2000" b="0" cap="all" baseline="0" dirty="0" smtClean="0">
                <a:solidFill>
                  <a:schemeClr val="bg1">
                    <a:lumMod val="95000"/>
                  </a:schemeClr>
                </a:solidFill>
                <a:latin typeface="PT Sans Narrow" pitchFamily="34" charset="-52"/>
                <a:cs typeface="Arial" pitchFamily="34" charset="0"/>
              </a:rPr>
              <a:t>Портал</a:t>
            </a:r>
            <a:r>
              <a:rPr lang="en-US" sz="2000" b="0" cap="all" baseline="0" dirty="0" smtClean="0">
                <a:solidFill>
                  <a:schemeClr val="bg1">
                    <a:lumMod val="95000"/>
                  </a:schemeClr>
                </a:solidFill>
                <a:latin typeface="PT Sans Narrow" pitchFamily="34" charset="-52"/>
                <a:cs typeface="Arial" pitchFamily="34" charset="0"/>
              </a:rPr>
              <a:t> </a:t>
            </a:r>
          </a:p>
          <a:p>
            <a:pPr algn="l"/>
            <a:r>
              <a:rPr lang="ru-RU" sz="2000" b="0" cap="all" baseline="0" dirty="0" smtClean="0">
                <a:solidFill>
                  <a:schemeClr val="bg1">
                    <a:lumMod val="95000"/>
                  </a:schemeClr>
                </a:solidFill>
                <a:latin typeface="PT Sans Narrow" pitchFamily="34" charset="-52"/>
                <a:cs typeface="Arial" pitchFamily="34" charset="0"/>
              </a:rPr>
              <a:t>фермера</a:t>
            </a:r>
            <a:endParaRPr lang="ru-RU" sz="2000" b="0" cap="all" baseline="0" dirty="0">
              <a:solidFill>
                <a:schemeClr val="bg1">
                  <a:lumMod val="95000"/>
                </a:schemeClr>
              </a:solidFill>
              <a:latin typeface="PT Sans Narrow" pitchFamily="34" charset="-52"/>
              <a:cs typeface="Arial" pitchFamily="34" charset="0"/>
            </a:endParaRPr>
          </a:p>
        </p:txBody>
      </p:sp>
      <p:sp>
        <p:nvSpPr>
          <p:cNvPr id="7" name="Овал 6"/>
          <p:cNvSpPr/>
          <p:nvPr userDrawn="1"/>
        </p:nvSpPr>
        <p:spPr>
          <a:xfrm>
            <a:off x="234739" y="252239"/>
            <a:ext cx="771752" cy="7717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Freeform 5"/>
          <p:cNvSpPr>
            <a:spLocks noEditPoints="1"/>
          </p:cNvSpPr>
          <p:nvPr userDrawn="1"/>
        </p:nvSpPr>
        <p:spPr bwMode="auto">
          <a:xfrm>
            <a:off x="402399" y="419104"/>
            <a:ext cx="436432" cy="399212"/>
          </a:xfrm>
          <a:custGeom>
            <a:avLst/>
            <a:gdLst>
              <a:gd name="T0" fmla="*/ 526 w 558"/>
              <a:gd name="T1" fmla="*/ 459 h 510"/>
              <a:gd name="T2" fmla="*/ 469 w 558"/>
              <a:gd name="T3" fmla="*/ 493 h 510"/>
              <a:gd name="T4" fmla="*/ 404 w 558"/>
              <a:gd name="T5" fmla="*/ 510 h 510"/>
              <a:gd name="T6" fmla="*/ 327 w 558"/>
              <a:gd name="T7" fmla="*/ 478 h 510"/>
              <a:gd name="T8" fmla="*/ 293 w 558"/>
              <a:gd name="T9" fmla="*/ 421 h 510"/>
              <a:gd name="T10" fmla="*/ 276 w 558"/>
              <a:gd name="T11" fmla="*/ 356 h 510"/>
              <a:gd name="T12" fmla="*/ 308 w 558"/>
              <a:gd name="T13" fmla="*/ 279 h 510"/>
              <a:gd name="T14" fmla="*/ 366 w 558"/>
              <a:gd name="T15" fmla="*/ 244 h 510"/>
              <a:gd name="T16" fmla="*/ 430 w 558"/>
              <a:gd name="T17" fmla="*/ 228 h 510"/>
              <a:gd name="T18" fmla="*/ 507 w 558"/>
              <a:gd name="T19" fmla="*/ 260 h 510"/>
              <a:gd name="T20" fmla="*/ 542 w 558"/>
              <a:gd name="T21" fmla="*/ 318 h 510"/>
              <a:gd name="T22" fmla="*/ 558 w 558"/>
              <a:gd name="T23" fmla="*/ 382 h 510"/>
              <a:gd name="T24" fmla="*/ 417 w 558"/>
              <a:gd name="T25" fmla="*/ 281 h 510"/>
              <a:gd name="T26" fmla="*/ 417 w 558"/>
              <a:gd name="T27" fmla="*/ 457 h 510"/>
              <a:gd name="T28" fmla="*/ 417 w 558"/>
              <a:gd name="T29" fmla="*/ 281 h 510"/>
              <a:gd name="T30" fmla="*/ 369 w 558"/>
              <a:gd name="T31" fmla="*/ 369 h 510"/>
              <a:gd name="T32" fmla="*/ 466 w 558"/>
              <a:gd name="T33" fmla="*/ 369 h 510"/>
              <a:gd name="T34" fmla="*/ 471 w 558"/>
              <a:gd name="T35" fmla="*/ 217 h 510"/>
              <a:gd name="T36" fmla="*/ 399 w 558"/>
              <a:gd name="T37" fmla="*/ 198 h 510"/>
              <a:gd name="T38" fmla="*/ 312 w 558"/>
              <a:gd name="T39" fmla="*/ 234 h 510"/>
              <a:gd name="T40" fmla="*/ 274 w 558"/>
              <a:gd name="T41" fmla="*/ 299 h 510"/>
              <a:gd name="T42" fmla="*/ 255 w 558"/>
              <a:gd name="T43" fmla="*/ 369 h 510"/>
              <a:gd name="T44" fmla="*/ 102 w 558"/>
              <a:gd name="T45" fmla="*/ 330 h 510"/>
              <a:gd name="T46" fmla="*/ 0 w 558"/>
              <a:gd name="T47" fmla="*/ 339 h 510"/>
              <a:gd name="T48" fmla="*/ 30 w 558"/>
              <a:gd name="T49" fmla="*/ 209 h 510"/>
              <a:gd name="T50" fmla="*/ 268 w 558"/>
              <a:gd name="T51" fmla="*/ 52 h 510"/>
              <a:gd name="T52" fmla="*/ 472 w 558"/>
              <a:gd name="T53" fmla="*/ 0 h 510"/>
              <a:gd name="T54" fmla="*/ 524 w 558"/>
              <a:gd name="T55" fmla="*/ 243 h 510"/>
              <a:gd name="T56" fmla="*/ 471 w 558"/>
              <a:gd name="T57" fmla="*/ 217 h 510"/>
              <a:gd name="T58" fmla="*/ 444 w 558"/>
              <a:gd name="T59" fmla="*/ 34 h 510"/>
              <a:gd name="T60" fmla="*/ 309 w 558"/>
              <a:gd name="T61" fmla="*/ 69 h 510"/>
              <a:gd name="T62" fmla="*/ 479 w 558"/>
              <a:gd name="T63" fmla="*/ 173 h 510"/>
              <a:gd name="T64" fmla="*/ 104 w 558"/>
              <a:gd name="T65" fmla="*/ 345 h 510"/>
              <a:gd name="T66" fmla="*/ 104 w 558"/>
              <a:gd name="T67" fmla="*/ 510 h 510"/>
              <a:gd name="T68" fmla="*/ 104 w 558"/>
              <a:gd name="T69" fmla="*/ 345 h 510"/>
              <a:gd name="T70" fmla="*/ 143 w 558"/>
              <a:gd name="T71" fmla="*/ 428 h 510"/>
              <a:gd name="T72" fmla="*/ 65 w 558"/>
              <a:gd name="T73" fmla="*/ 428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58" h="510">
                <a:moveTo>
                  <a:pt x="542" y="420"/>
                </a:moveTo>
                <a:cubicBezTo>
                  <a:pt x="542" y="435"/>
                  <a:pt x="537" y="449"/>
                  <a:pt x="526" y="459"/>
                </a:cubicBezTo>
                <a:cubicBezTo>
                  <a:pt x="507" y="478"/>
                  <a:pt x="507" y="478"/>
                  <a:pt x="507" y="478"/>
                </a:cubicBezTo>
                <a:cubicBezTo>
                  <a:pt x="497" y="488"/>
                  <a:pt x="483" y="494"/>
                  <a:pt x="469" y="493"/>
                </a:cubicBezTo>
                <a:cubicBezTo>
                  <a:pt x="459" y="504"/>
                  <a:pt x="445" y="510"/>
                  <a:pt x="430" y="510"/>
                </a:cubicBezTo>
                <a:cubicBezTo>
                  <a:pt x="404" y="510"/>
                  <a:pt x="404" y="510"/>
                  <a:pt x="404" y="510"/>
                </a:cubicBezTo>
                <a:cubicBezTo>
                  <a:pt x="389" y="510"/>
                  <a:pt x="375" y="504"/>
                  <a:pt x="366" y="493"/>
                </a:cubicBezTo>
                <a:cubicBezTo>
                  <a:pt x="351" y="494"/>
                  <a:pt x="337" y="488"/>
                  <a:pt x="327" y="478"/>
                </a:cubicBezTo>
                <a:cubicBezTo>
                  <a:pt x="308" y="459"/>
                  <a:pt x="308" y="459"/>
                  <a:pt x="308" y="459"/>
                </a:cubicBezTo>
                <a:cubicBezTo>
                  <a:pt x="298" y="449"/>
                  <a:pt x="293" y="435"/>
                  <a:pt x="293" y="421"/>
                </a:cubicBezTo>
                <a:cubicBezTo>
                  <a:pt x="283" y="411"/>
                  <a:pt x="276" y="397"/>
                  <a:pt x="276" y="382"/>
                </a:cubicBezTo>
                <a:cubicBezTo>
                  <a:pt x="276" y="356"/>
                  <a:pt x="276" y="356"/>
                  <a:pt x="276" y="356"/>
                </a:cubicBezTo>
                <a:cubicBezTo>
                  <a:pt x="276" y="341"/>
                  <a:pt x="283" y="327"/>
                  <a:pt x="293" y="317"/>
                </a:cubicBezTo>
                <a:cubicBezTo>
                  <a:pt x="293" y="303"/>
                  <a:pt x="298" y="289"/>
                  <a:pt x="308" y="279"/>
                </a:cubicBezTo>
                <a:cubicBezTo>
                  <a:pt x="327" y="260"/>
                  <a:pt x="327" y="260"/>
                  <a:pt x="327" y="260"/>
                </a:cubicBezTo>
                <a:cubicBezTo>
                  <a:pt x="337" y="250"/>
                  <a:pt x="351" y="244"/>
                  <a:pt x="366" y="244"/>
                </a:cubicBezTo>
                <a:cubicBezTo>
                  <a:pt x="375" y="234"/>
                  <a:pt x="389" y="228"/>
                  <a:pt x="404" y="228"/>
                </a:cubicBezTo>
                <a:cubicBezTo>
                  <a:pt x="430" y="228"/>
                  <a:pt x="430" y="228"/>
                  <a:pt x="430" y="228"/>
                </a:cubicBezTo>
                <a:cubicBezTo>
                  <a:pt x="445" y="228"/>
                  <a:pt x="459" y="234"/>
                  <a:pt x="469" y="244"/>
                </a:cubicBezTo>
                <a:cubicBezTo>
                  <a:pt x="483" y="244"/>
                  <a:pt x="497" y="250"/>
                  <a:pt x="507" y="260"/>
                </a:cubicBezTo>
                <a:cubicBezTo>
                  <a:pt x="526" y="279"/>
                  <a:pt x="526" y="279"/>
                  <a:pt x="526" y="279"/>
                </a:cubicBezTo>
                <a:cubicBezTo>
                  <a:pt x="537" y="289"/>
                  <a:pt x="542" y="303"/>
                  <a:pt x="542" y="318"/>
                </a:cubicBezTo>
                <a:cubicBezTo>
                  <a:pt x="552" y="327"/>
                  <a:pt x="558" y="341"/>
                  <a:pt x="558" y="356"/>
                </a:cubicBezTo>
                <a:cubicBezTo>
                  <a:pt x="558" y="382"/>
                  <a:pt x="558" y="382"/>
                  <a:pt x="558" y="382"/>
                </a:cubicBezTo>
                <a:cubicBezTo>
                  <a:pt x="558" y="397"/>
                  <a:pt x="552" y="411"/>
                  <a:pt x="542" y="420"/>
                </a:cubicBezTo>
                <a:close/>
                <a:moveTo>
                  <a:pt x="417" y="281"/>
                </a:moveTo>
                <a:cubicBezTo>
                  <a:pt x="369" y="281"/>
                  <a:pt x="329" y="320"/>
                  <a:pt x="329" y="369"/>
                </a:cubicBezTo>
                <a:cubicBezTo>
                  <a:pt x="329" y="418"/>
                  <a:pt x="369" y="457"/>
                  <a:pt x="417" y="457"/>
                </a:cubicBezTo>
                <a:cubicBezTo>
                  <a:pt x="466" y="457"/>
                  <a:pt x="505" y="418"/>
                  <a:pt x="505" y="369"/>
                </a:cubicBezTo>
                <a:cubicBezTo>
                  <a:pt x="505" y="320"/>
                  <a:pt x="466" y="281"/>
                  <a:pt x="417" y="281"/>
                </a:cubicBezTo>
                <a:close/>
                <a:moveTo>
                  <a:pt x="417" y="418"/>
                </a:moveTo>
                <a:cubicBezTo>
                  <a:pt x="390" y="418"/>
                  <a:pt x="369" y="396"/>
                  <a:pt x="369" y="369"/>
                </a:cubicBezTo>
                <a:cubicBezTo>
                  <a:pt x="369" y="342"/>
                  <a:pt x="390" y="320"/>
                  <a:pt x="417" y="320"/>
                </a:cubicBezTo>
                <a:cubicBezTo>
                  <a:pt x="444" y="320"/>
                  <a:pt x="466" y="342"/>
                  <a:pt x="466" y="369"/>
                </a:cubicBezTo>
                <a:cubicBezTo>
                  <a:pt x="466" y="396"/>
                  <a:pt x="444" y="418"/>
                  <a:pt x="417" y="418"/>
                </a:cubicBezTo>
                <a:close/>
                <a:moveTo>
                  <a:pt x="471" y="217"/>
                </a:moveTo>
                <a:cubicBezTo>
                  <a:pt x="461" y="205"/>
                  <a:pt x="445" y="198"/>
                  <a:pt x="428" y="198"/>
                </a:cubicBezTo>
                <a:cubicBezTo>
                  <a:pt x="399" y="198"/>
                  <a:pt x="399" y="198"/>
                  <a:pt x="399" y="198"/>
                </a:cubicBezTo>
                <a:cubicBezTo>
                  <a:pt x="382" y="198"/>
                  <a:pt x="366" y="205"/>
                  <a:pt x="356" y="217"/>
                </a:cubicBezTo>
                <a:cubicBezTo>
                  <a:pt x="339" y="217"/>
                  <a:pt x="324" y="223"/>
                  <a:pt x="312" y="234"/>
                </a:cubicBezTo>
                <a:cubicBezTo>
                  <a:pt x="291" y="255"/>
                  <a:pt x="291" y="255"/>
                  <a:pt x="291" y="255"/>
                </a:cubicBezTo>
                <a:cubicBezTo>
                  <a:pt x="280" y="267"/>
                  <a:pt x="274" y="283"/>
                  <a:pt x="274" y="299"/>
                </a:cubicBezTo>
                <a:cubicBezTo>
                  <a:pt x="262" y="310"/>
                  <a:pt x="255" y="325"/>
                  <a:pt x="255" y="342"/>
                </a:cubicBezTo>
                <a:cubicBezTo>
                  <a:pt x="255" y="369"/>
                  <a:pt x="255" y="369"/>
                  <a:pt x="255" y="369"/>
                </a:cubicBezTo>
                <a:cubicBezTo>
                  <a:pt x="179" y="369"/>
                  <a:pt x="179" y="369"/>
                  <a:pt x="179" y="369"/>
                </a:cubicBezTo>
                <a:cubicBezTo>
                  <a:pt x="162" y="345"/>
                  <a:pt x="134" y="330"/>
                  <a:pt x="102" y="330"/>
                </a:cubicBezTo>
                <a:cubicBezTo>
                  <a:pt x="72" y="330"/>
                  <a:pt x="45" y="344"/>
                  <a:pt x="27" y="366"/>
                </a:cubicBezTo>
                <a:cubicBezTo>
                  <a:pt x="13" y="361"/>
                  <a:pt x="0" y="351"/>
                  <a:pt x="0" y="339"/>
                </a:cubicBezTo>
                <a:cubicBezTo>
                  <a:pt x="0" y="239"/>
                  <a:pt x="0" y="239"/>
                  <a:pt x="0" y="239"/>
                </a:cubicBezTo>
                <a:cubicBezTo>
                  <a:pt x="0" y="223"/>
                  <a:pt x="13" y="209"/>
                  <a:pt x="30" y="209"/>
                </a:cubicBezTo>
                <a:cubicBezTo>
                  <a:pt x="202" y="209"/>
                  <a:pt x="202" y="209"/>
                  <a:pt x="202" y="209"/>
                </a:cubicBezTo>
                <a:cubicBezTo>
                  <a:pt x="268" y="52"/>
                  <a:pt x="268" y="52"/>
                  <a:pt x="268" y="52"/>
                </a:cubicBezTo>
                <a:cubicBezTo>
                  <a:pt x="281" y="22"/>
                  <a:pt x="299" y="0"/>
                  <a:pt x="328" y="0"/>
                </a:cubicBezTo>
                <a:cubicBezTo>
                  <a:pt x="472" y="0"/>
                  <a:pt x="472" y="0"/>
                  <a:pt x="472" y="0"/>
                </a:cubicBezTo>
                <a:cubicBezTo>
                  <a:pt x="500" y="0"/>
                  <a:pt x="524" y="23"/>
                  <a:pt x="524" y="52"/>
                </a:cubicBezTo>
                <a:cubicBezTo>
                  <a:pt x="524" y="243"/>
                  <a:pt x="524" y="243"/>
                  <a:pt x="524" y="243"/>
                </a:cubicBezTo>
                <a:cubicBezTo>
                  <a:pt x="515" y="234"/>
                  <a:pt x="515" y="234"/>
                  <a:pt x="515" y="234"/>
                </a:cubicBezTo>
                <a:cubicBezTo>
                  <a:pt x="503" y="223"/>
                  <a:pt x="488" y="217"/>
                  <a:pt x="471" y="217"/>
                </a:cubicBezTo>
                <a:close/>
                <a:moveTo>
                  <a:pt x="479" y="69"/>
                </a:moveTo>
                <a:cubicBezTo>
                  <a:pt x="479" y="50"/>
                  <a:pt x="463" y="34"/>
                  <a:pt x="444" y="34"/>
                </a:cubicBezTo>
                <a:cubicBezTo>
                  <a:pt x="349" y="34"/>
                  <a:pt x="349" y="34"/>
                  <a:pt x="349" y="34"/>
                </a:cubicBezTo>
                <a:cubicBezTo>
                  <a:pt x="330" y="34"/>
                  <a:pt x="318" y="49"/>
                  <a:pt x="309" y="69"/>
                </a:cubicBezTo>
                <a:cubicBezTo>
                  <a:pt x="265" y="174"/>
                  <a:pt x="265" y="174"/>
                  <a:pt x="265" y="174"/>
                </a:cubicBezTo>
                <a:cubicBezTo>
                  <a:pt x="479" y="173"/>
                  <a:pt x="479" y="173"/>
                  <a:pt x="479" y="173"/>
                </a:cubicBezTo>
                <a:lnTo>
                  <a:pt x="479" y="69"/>
                </a:lnTo>
                <a:close/>
                <a:moveTo>
                  <a:pt x="104" y="345"/>
                </a:moveTo>
                <a:cubicBezTo>
                  <a:pt x="149" y="345"/>
                  <a:pt x="186" y="382"/>
                  <a:pt x="186" y="428"/>
                </a:cubicBezTo>
                <a:cubicBezTo>
                  <a:pt x="186" y="473"/>
                  <a:pt x="149" y="510"/>
                  <a:pt x="104" y="510"/>
                </a:cubicBezTo>
                <a:cubicBezTo>
                  <a:pt x="58" y="510"/>
                  <a:pt x="21" y="473"/>
                  <a:pt x="21" y="428"/>
                </a:cubicBezTo>
                <a:cubicBezTo>
                  <a:pt x="21" y="382"/>
                  <a:pt x="58" y="345"/>
                  <a:pt x="104" y="345"/>
                </a:cubicBezTo>
                <a:close/>
                <a:moveTo>
                  <a:pt x="104" y="467"/>
                </a:moveTo>
                <a:cubicBezTo>
                  <a:pt x="125" y="467"/>
                  <a:pt x="143" y="449"/>
                  <a:pt x="143" y="428"/>
                </a:cubicBezTo>
                <a:cubicBezTo>
                  <a:pt x="143" y="406"/>
                  <a:pt x="125" y="389"/>
                  <a:pt x="104" y="389"/>
                </a:cubicBezTo>
                <a:cubicBezTo>
                  <a:pt x="82" y="389"/>
                  <a:pt x="65" y="406"/>
                  <a:pt x="65" y="428"/>
                </a:cubicBezTo>
                <a:cubicBezTo>
                  <a:pt x="65" y="449"/>
                  <a:pt x="82" y="467"/>
                  <a:pt x="104" y="4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240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 bwMode="auto">
          <a:xfrm>
            <a:off x="1026220" y="365477"/>
            <a:ext cx="3816424" cy="56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0" tIns="36000" rIns="108000" bIns="3600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defTabSz="912652" eaLnBrk="0" hangingPunct="0">
              <a:lnSpc>
                <a:spcPct val="100000"/>
              </a:lnSpc>
              <a:defRPr sz="4800">
                <a:solidFill>
                  <a:schemeClr val="bg1"/>
                </a:solidFill>
                <a:latin typeface="PT Sans Narrow" pitchFamily="34" charset="-52"/>
                <a:cs typeface="Segoe UI" pitchFamily="34" charset="0"/>
              </a:defRPr>
            </a:lvl1pPr>
            <a:lvl2pPr algn="ctr" eaLnBrk="0" hangingPunct="0">
              <a:defRPr sz="5000">
                <a:latin typeface="Calibri" pitchFamily="34" charset="0"/>
              </a:defRPr>
            </a:lvl2pPr>
            <a:lvl3pPr algn="ctr" eaLnBrk="0" hangingPunct="0">
              <a:defRPr sz="5000">
                <a:latin typeface="Calibri" pitchFamily="34" charset="0"/>
              </a:defRPr>
            </a:lvl3pPr>
            <a:lvl4pPr algn="ctr" eaLnBrk="0" hangingPunct="0">
              <a:defRPr sz="5000">
                <a:latin typeface="Calibri" pitchFamily="34" charset="0"/>
              </a:defRPr>
            </a:lvl4pPr>
            <a:lvl5pPr algn="ctr" eaLnBrk="0" hangingPunct="0">
              <a:defRPr sz="5000">
                <a:latin typeface="Calibri" pitchFamily="34" charset="0"/>
              </a:defRPr>
            </a:lvl5pPr>
            <a:lvl6pPr marL="521528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6pPr>
            <a:lvl7pPr marL="1043056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7pPr>
            <a:lvl8pPr marL="1564584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8pPr>
            <a:lvl9pPr marL="2086112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9pPr>
          </a:lstStyle>
          <a:p>
            <a:pPr algn="l"/>
            <a:r>
              <a:rPr lang="ru-RU" sz="1600" b="0" cap="all" baseline="0" dirty="0" smtClean="0">
                <a:solidFill>
                  <a:schemeClr val="bg1">
                    <a:lumMod val="65000"/>
                  </a:schemeClr>
                </a:solidFill>
                <a:latin typeface="PT Sans Narrow" pitchFamily="34" charset="-52"/>
                <a:cs typeface="Arial" pitchFamily="34" charset="0"/>
              </a:rPr>
              <a:t>Магазин социального питания и адресной продовольственной поддержки</a:t>
            </a:r>
            <a:endParaRPr lang="ru-RU" sz="1600" b="0" cap="all" baseline="0" dirty="0">
              <a:solidFill>
                <a:schemeClr val="bg1">
                  <a:lumMod val="65000"/>
                </a:schemeClr>
              </a:solidFill>
              <a:latin typeface="PT Sans Narrow" pitchFamily="34" charset="-52"/>
              <a:cs typeface="Arial" pitchFamily="34" charset="0"/>
            </a:endParaRPr>
          </a:p>
        </p:txBody>
      </p:sp>
      <p:sp>
        <p:nvSpPr>
          <p:cNvPr id="7" name="Овал 6"/>
          <p:cNvSpPr/>
          <p:nvPr userDrawn="1"/>
        </p:nvSpPr>
        <p:spPr>
          <a:xfrm>
            <a:off x="234739" y="252239"/>
            <a:ext cx="771752" cy="77175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Freeform 9"/>
          <p:cNvSpPr>
            <a:spLocks noEditPoints="1"/>
          </p:cNvSpPr>
          <p:nvPr userDrawn="1"/>
        </p:nvSpPr>
        <p:spPr bwMode="auto">
          <a:xfrm>
            <a:off x="404843" y="416533"/>
            <a:ext cx="431544" cy="443165"/>
          </a:xfrm>
          <a:custGeom>
            <a:avLst/>
            <a:gdLst>
              <a:gd name="T0" fmla="*/ 198 w 579"/>
              <a:gd name="T1" fmla="*/ 594 h 594"/>
              <a:gd name="T2" fmla="*/ 0 w 579"/>
              <a:gd name="T3" fmla="*/ 142 h 594"/>
              <a:gd name="T4" fmla="*/ 202 w 579"/>
              <a:gd name="T5" fmla="*/ 594 h 594"/>
              <a:gd name="T6" fmla="*/ 291 w 579"/>
              <a:gd name="T7" fmla="*/ 142 h 594"/>
              <a:gd name="T8" fmla="*/ 202 w 579"/>
              <a:gd name="T9" fmla="*/ 594 h 594"/>
              <a:gd name="T10" fmla="*/ 0 w 579"/>
              <a:gd name="T11" fmla="*/ 137 h 594"/>
              <a:gd name="T12" fmla="*/ 241 w 579"/>
              <a:gd name="T13" fmla="*/ 48 h 594"/>
              <a:gd name="T14" fmla="*/ 241 w 579"/>
              <a:gd name="T15" fmla="*/ 21 h 594"/>
              <a:gd name="T16" fmla="*/ 62 w 579"/>
              <a:gd name="T17" fmla="*/ 0 h 594"/>
              <a:gd name="T18" fmla="*/ 47 w 579"/>
              <a:gd name="T19" fmla="*/ 43 h 594"/>
              <a:gd name="T20" fmla="*/ 241 w 579"/>
              <a:gd name="T21" fmla="*/ 21 h 594"/>
              <a:gd name="T22" fmla="*/ 291 w 579"/>
              <a:gd name="T23" fmla="*/ 137 h 594"/>
              <a:gd name="T24" fmla="*/ 201 w 579"/>
              <a:gd name="T25" fmla="*/ 137 h 594"/>
              <a:gd name="T26" fmla="*/ 579 w 579"/>
              <a:gd name="T27" fmla="*/ 402 h 594"/>
              <a:gd name="T28" fmla="*/ 574 w 579"/>
              <a:gd name="T29" fmla="*/ 371 h 594"/>
              <a:gd name="T30" fmla="*/ 513 w 579"/>
              <a:gd name="T31" fmla="*/ 366 h 594"/>
              <a:gd name="T32" fmla="*/ 513 w 579"/>
              <a:gd name="T33" fmla="*/ 340 h 594"/>
              <a:gd name="T34" fmla="*/ 554 w 579"/>
              <a:gd name="T35" fmla="*/ 326 h 594"/>
              <a:gd name="T36" fmla="*/ 549 w 579"/>
              <a:gd name="T37" fmla="*/ 279 h 594"/>
              <a:gd name="T38" fmla="*/ 500 w 579"/>
              <a:gd name="T39" fmla="*/ 276 h 594"/>
              <a:gd name="T40" fmla="*/ 451 w 579"/>
              <a:gd name="T41" fmla="*/ 264 h 594"/>
              <a:gd name="T42" fmla="*/ 521 w 579"/>
              <a:gd name="T43" fmla="*/ 243 h 594"/>
              <a:gd name="T44" fmla="*/ 529 w 579"/>
              <a:gd name="T45" fmla="*/ 217 h 594"/>
              <a:gd name="T46" fmla="*/ 521 w 579"/>
              <a:gd name="T47" fmla="*/ 193 h 594"/>
              <a:gd name="T48" fmla="*/ 456 w 579"/>
              <a:gd name="T49" fmla="*/ 210 h 594"/>
              <a:gd name="T50" fmla="*/ 477 w 579"/>
              <a:gd name="T51" fmla="*/ 192 h 594"/>
              <a:gd name="T52" fmla="*/ 507 w 579"/>
              <a:gd name="T53" fmla="*/ 165 h 594"/>
              <a:gd name="T54" fmla="*/ 387 w 579"/>
              <a:gd name="T55" fmla="*/ 82 h 594"/>
              <a:gd name="T56" fmla="*/ 325 w 579"/>
              <a:gd name="T57" fmla="*/ 159 h 594"/>
              <a:gd name="T58" fmla="*/ 398 w 579"/>
              <a:gd name="T59" fmla="*/ 540 h 594"/>
              <a:gd name="T60" fmla="*/ 484 w 579"/>
              <a:gd name="T61" fmla="*/ 572 h 594"/>
              <a:gd name="T62" fmla="*/ 561 w 579"/>
              <a:gd name="T63" fmla="*/ 497 h 594"/>
              <a:gd name="T64" fmla="*/ 531 w 579"/>
              <a:gd name="T65" fmla="*/ 443 h 594"/>
              <a:gd name="T66" fmla="*/ 483 w 579"/>
              <a:gd name="T67" fmla="*/ 432 h 594"/>
              <a:gd name="T68" fmla="*/ 564 w 579"/>
              <a:gd name="T69" fmla="*/ 409 h 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79" h="594">
                <a:moveTo>
                  <a:pt x="0" y="578"/>
                </a:moveTo>
                <a:cubicBezTo>
                  <a:pt x="198" y="594"/>
                  <a:pt x="198" y="594"/>
                  <a:pt x="198" y="594"/>
                </a:cubicBezTo>
                <a:cubicBezTo>
                  <a:pt x="198" y="142"/>
                  <a:pt x="198" y="142"/>
                  <a:pt x="198" y="142"/>
                </a:cubicBezTo>
                <a:cubicBezTo>
                  <a:pt x="0" y="142"/>
                  <a:pt x="0" y="142"/>
                  <a:pt x="0" y="142"/>
                </a:cubicBezTo>
                <a:lnTo>
                  <a:pt x="0" y="578"/>
                </a:lnTo>
                <a:close/>
                <a:moveTo>
                  <a:pt x="202" y="594"/>
                </a:moveTo>
                <a:cubicBezTo>
                  <a:pt x="291" y="559"/>
                  <a:pt x="291" y="559"/>
                  <a:pt x="291" y="559"/>
                </a:cubicBezTo>
                <a:cubicBezTo>
                  <a:pt x="291" y="142"/>
                  <a:pt x="291" y="142"/>
                  <a:pt x="291" y="142"/>
                </a:cubicBezTo>
                <a:cubicBezTo>
                  <a:pt x="202" y="142"/>
                  <a:pt x="202" y="142"/>
                  <a:pt x="202" y="142"/>
                </a:cubicBezTo>
                <a:lnTo>
                  <a:pt x="202" y="594"/>
                </a:lnTo>
                <a:close/>
                <a:moveTo>
                  <a:pt x="47" y="48"/>
                </a:moveTo>
                <a:cubicBezTo>
                  <a:pt x="0" y="137"/>
                  <a:pt x="0" y="137"/>
                  <a:pt x="0" y="137"/>
                </a:cubicBezTo>
                <a:cubicBezTo>
                  <a:pt x="198" y="137"/>
                  <a:pt x="198" y="137"/>
                  <a:pt x="198" y="137"/>
                </a:cubicBezTo>
                <a:cubicBezTo>
                  <a:pt x="241" y="48"/>
                  <a:pt x="241" y="48"/>
                  <a:pt x="241" y="48"/>
                </a:cubicBezTo>
                <a:lnTo>
                  <a:pt x="47" y="48"/>
                </a:lnTo>
                <a:close/>
                <a:moveTo>
                  <a:pt x="241" y="21"/>
                </a:moveTo>
                <a:cubicBezTo>
                  <a:pt x="241" y="10"/>
                  <a:pt x="234" y="0"/>
                  <a:pt x="226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54" y="0"/>
                  <a:pt x="47" y="10"/>
                  <a:pt x="47" y="21"/>
                </a:cubicBezTo>
                <a:cubicBezTo>
                  <a:pt x="47" y="43"/>
                  <a:pt x="47" y="43"/>
                  <a:pt x="47" y="43"/>
                </a:cubicBezTo>
                <a:cubicBezTo>
                  <a:pt x="241" y="43"/>
                  <a:pt x="241" y="43"/>
                  <a:pt x="241" y="43"/>
                </a:cubicBezTo>
                <a:lnTo>
                  <a:pt x="241" y="21"/>
                </a:lnTo>
                <a:close/>
                <a:moveTo>
                  <a:pt x="201" y="137"/>
                </a:moveTo>
                <a:cubicBezTo>
                  <a:pt x="291" y="137"/>
                  <a:pt x="291" y="137"/>
                  <a:pt x="291" y="137"/>
                </a:cubicBezTo>
                <a:cubicBezTo>
                  <a:pt x="243" y="48"/>
                  <a:pt x="243" y="48"/>
                  <a:pt x="243" y="48"/>
                </a:cubicBezTo>
                <a:lnTo>
                  <a:pt x="201" y="137"/>
                </a:lnTo>
                <a:close/>
                <a:moveTo>
                  <a:pt x="564" y="409"/>
                </a:moveTo>
                <a:cubicBezTo>
                  <a:pt x="579" y="402"/>
                  <a:pt x="579" y="402"/>
                  <a:pt x="579" y="402"/>
                </a:cubicBezTo>
                <a:cubicBezTo>
                  <a:pt x="579" y="397"/>
                  <a:pt x="579" y="391"/>
                  <a:pt x="578" y="386"/>
                </a:cubicBezTo>
                <a:cubicBezTo>
                  <a:pt x="577" y="381"/>
                  <a:pt x="576" y="376"/>
                  <a:pt x="574" y="371"/>
                </a:cubicBezTo>
                <a:cubicBezTo>
                  <a:pt x="572" y="365"/>
                  <a:pt x="572" y="365"/>
                  <a:pt x="572" y="365"/>
                </a:cubicBezTo>
                <a:cubicBezTo>
                  <a:pt x="552" y="370"/>
                  <a:pt x="532" y="370"/>
                  <a:pt x="513" y="366"/>
                </a:cubicBezTo>
                <a:cubicBezTo>
                  <a:pt x="493" y="361"/>
                  <a:pt x="478" y="355"/>
                  <a:pt x="468" y="346"/>
                </a:cubicBezTo>
                <a:cubicBezTo>
                  <a:pt x="485" y="345"/>
                  <a:pt x="500" y="343"/>
                  <a:pt x="513" y="340"/>
                </a:cubicBezTo>
                <a:cubicBezTo>
                  <a:pt x="525" y="338"/>
                  <a:pt x="536" y="334"/>
                  <a:pt x="543" y="331"/>
                </a:cubicBezTo>
                <a:cubicBezTo>
                  <a:pt x="554" y="326"/>
                  <a:pt x="554" y="326"/>
                  <a:pt x="554" y="326"/>
                </a:cubicBezTo>
                <a:cubicBezTo>
                  <a:pt x="555" y="319"/>
                  <a:pt x="555" y="311"/>
                  <a:pt x="553" y="302"/>
                </a:cubicBezTo>
                <a:cubicBezTo>
                  <a:pt x="552" y="293"/>
                  <a:pt x="551" y="285"/>
                  <a:pt x="549" y="279"/>
                </a:cubicBezTo>
                <a:cubicBezTo>
                  <a:pt x="547" y="270"/>
                  <a:pt x="547" y="270"/>
                  <a:pt x="547" y="270"/>
                </a:cubicBezTo>
                <a:cubicBezTo>
                  <a:pt x="531" y="275"/>
                  <a:pt x="516" y="277"/>
                  <a:pt x="500" y="276"/>
                </a:cubicBezTo>
                <a:cubicBezTo>
                  <a:pt x="484" y="275"/>
                  <a:pt x="472" y="273"/>
                  <a:pt x="464" y="269"/>
                </a:cubicBezTo>
                <a:cubicBezTo>
                  <a:pt x="451" y="264"/>
                  <a:pt x="451" y="264"/>
                  <a:pt x="451" y="264"/>
                </a:cubicBezTo>
                <a:cubicBezTo>
                  <a:pt x="462" y="264"/>
                  <a:pt x="475" y="262"/>
                  <a:pt x="489" y="257"/>
                </a:cubicBezTo>
                <a:cubicBezTo>
                  <a:pt x="502" y="252"/>
                  <a:pt x="513" y="247"/>
                  <a:pt x="521" y="243"/>
                </a:cubicBezTo>
                <a:cubicBezTo>
                  <a:pt x="533" y="236"/>
                  <a:pt x="533" y="236"/>
                  <a:pt x="533" y="236"/>
                </a:cubicBezTo>
                <a:cubicBezTo>
                  <a:pt x="532" y="230"/>
                  <a:pt x="531" y="224"/>
                  <a:pt x="529" y="217"/>
                </a:cubicBezTo>
                <a:cubicBezTo>
                  <a:pt x="527" y="210"/>
                  <a:pt x="525" y="205"/>
                  <a:pt x="523" y="200"/>
                </a:cubicBezTo>
                <a:cubicBezTo>
                  <a:pt x="521" y="193"/>
                  <a:pt x="521" y="193"/>
                  <a:pt x="521" y="193"/>
                </a:cubicBezTo>
                <a:cubicBezTo>
                  <a:pt x="515" y="199"/>
                  <a:pt x="504" y="203"/>
                  <a:pt x="491" y="206"/>
                </a:cubicBezTo>
                <a:cubicBezTo>
                  <a:pt x="478" y="209"/>
                  <a:pt x="466" y="210"/>
                  <a:pt x="456" y="210"/>
                </a:cubicBezTo>
                <a:cubicBezTo>
                  <a:pt x="441" y="210"/>
                  <a:pt x="441" y="210"/>
                  <a:pt x="441" y="210"/>
                </a:cubicBezTo>
                <a:cubicBezTo>
                  <a:pt x="454" y="205"/>
                  <a:pt x="466" y="199"/>
                  <a:pt x="477" y="192"/>
                </a:cubicBezTo>
                <a:cubicBezTo>
                  <a:pt x="488" y="184"/>
                  <a:pt x="496" y="178"/>
                  <a:pt x="500" y="172"/>
                </a:cubicBezTo>
                <a:cubicBezTo>
                  <a:pt x="507" y="165"/>
                  <a:pt x="507" y="165"/>
                  <a:pt x="507" y="165"/>
                </a:cubicBezTo>
                <a:cubicBezTo>
                  <a:pt x="486" y="133"/>
                  <a:pt x="465" y="110"/>
                  <a:pt x="443" y="96"/>
                </a:cubicBezTo>
                <a:cubicBezTo>
                  <a:pt x="422" y="83"/>
                  <a:pt x="403" y="78"/>
                  <a:pt x="387" y="82"/>
                </a:cubicBezTo>
                <a:cubicBezTo>
                  <a:pt x="372" y="86"/>
                  <a:pt x="358" y="95"/>
                  <a:pt x="347" y="109"/>
                </a:cubicBezTo>
                <a:cubicBezTo>
                  <a:pt x="336" y="122"/>
                  <a:pt x="329" y="139"/>
                  <a:pt x="325" y="159"/>
                </a:cubicBezTo>
                <a:cubicBezTo>
                  <a:pt x="318" y="199"/>
                  <a:pt x="321" y="260"/>
                  <a:pt x="335" y="342"/>
                </a:cubicBezTo>
                <a:cubicBezTo>
                  <a:pt x="348" y="424"/>
                  <a:pt x="369" y="490"/>
                  <a:pt x="398" y="540"/>
                </a:cubicBezTo>
                <a:cubicBezTo>
                  <a:pt x="410" y="557"/>
                  <a:pt x="423" y="568"/>
                  <a:pt x="439" y="574"/>
                </a:cubicBezTo>
                <a:cubicBezTo>
                  <a:pt x="454" y="579"/>
                  <a:pt x="469" y="578"/>
                  <a:pt x="484" y="572"/>
                </a:cubicBezTo>
                <a:cubicBezTo>
                  <a:pt x="499" y="566"/>
                  <a:pt x="513" y="556"/>
                  <a:pt x="527" y="544"/>
                </a:cubicBezTo>
                <a:cubicBezTo>
                  <a:pt x="540" y="532"/>
                  <a:pt x="552" y="516"/>
                  <a:pt x="561" y="497"/>
                </a:cubicBezTo>
                <a:cubicBezTo>
                  <a:pt x="570" y="479"/>
                  <a:pt x="576" y="459"/>
                  <a:pt x="578" y="439"/>
                </a:cubicBezTo>
                <a:cubicBezTo>
                  <a:pt x="563" y="443"/>
                  <a:pt x="547" y="444"/>
                  <a:pt x="531" y="443"/>
                </a:cubicBezTo>
                <a:cubicBezTo>
                  <a:pt x="514" y="442"/>
                  <a:pt x="502" y="440"/>
                  <a:pt x="494" y="437"/>
                </a:cubicBezTo>
                <a:cubicBezTo>
                  <a:pt x="483" y="432"/>
                  <a:pt x="483" y="432"/>
                  <a:pt x="483" y="432"/>
                </a:cubicBezTo>
                <a:cubicBezTo>
                  <a:pt x="495" y="431"/>
                  <a:pt x="509" y="428"/>
                  <a:pt x="525" y="423"/>
                </a:cubicBezTo>
                <a:cubicBezTo>
                  <a:pt x="542" y="418"/>
                  <a:pt x="555" y="413"/>
                  <a:pt x="564" y="4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7309023"/>
            <a:ext cx="10693400" cy="2522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652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 bwMode="auto">
          <a:xfrm>
            <a:off x="1026220" y="365477"/>
            <a:ext cx="3816424" cy="56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0" tIns="36000" rIns="108000" bIns="3600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defTabSz="912652" eaLnBrk="0" hangingPunct="0">
              <a:lnSpc>
                <a:spcPct val="100000"/>
              </a:lnSpc>
              <a:defRPr sz="4800">
                <a:solidFill>
                  <a:schemeClr val="bg1"/>
                </a:solidFill>
                <a:latin typeface="PT Sans Narrow" pitchFamily="34" charset="-52"/>
                <a:cs typeface="Segoe UI" pitchFamily="34" charset="0"/>
              </a:defRPr>
            </a:lvl1pPr>
            <a:lvl2pPr algn="ctr" eaLnBrk="0" hangingPunct="0">
              <a:defRPr sz="5000">
                <a:latin typeface="Calibri" pitchFamily="34" charset="0"/>
              </a:defRPr>
            </a:lvl2pPr>
            <a:lvl3pPr algn="ctr" eaLnBrk="0" hangingPunct="0">
              <a:defRPr sz="5000">
                <a:latin typeface="Calibri" pitchFamily="34" charset="0"/>
              </a:defRPr>
            </a:lvl3pPr>
            <a:lvl4pPr algn="ctr" eaLnBrk="0" hangingPunct="0">
              <a:defRPr sz="5000">
                <a:latin typeface="Calibri" pitchFamily="34" charset="0"/>
              </a:defRPr>
            </a:lvl4pPr>
            <a:lvl5pPr algn="ctr" eaLnBrk="0" hangingPunct="0">
              <a:defRPr sz="5000">
                <a:latin typeface="Calibri" pitchFamily="34" charset="0"/>
              </a:defRPr>
            </a:lvl5pPr>
            <a:lvl6pPr marL="521528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6pPr>
            <a:lvl7pPr marL="1043056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7pPr>
            <a:lvl8pPr marL="1564584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8pPr>
            <a:lvl9pPr marL="2086112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9pPr>
          </a:lstStyle>
          <a:p>
            <a:pPr algn="l"/>
            <a:r>
              <a:rPr lang="ru-RU" sz="1600" b="0" cap="all" baseline="0" dirty="0" smtClean="0">
                <a:solidFill>
                  <a:schemeClr val="bg1">
                    <a:lumMod val="65000"/>
                  </a:schemeClr>
                </a:solidFill>
                <a:latin typeface="PT Sans Narrow" pitchFamily="34" charset="-52"/>
                <a:cs typeface="Arial" pitchFamily="34" charset="0"/>
              </a:rPr>
              <a:t>Магазин социального питания и адресной продовольственной поддержки</a:t>
            </a:r>
            <a:endParaRPr lang="ru-RU" sz="1600" b="0" cap="all" baseline="0" dirty="0">
              <a:solidFill>
                <a:schemeClr val="bg1">
                  <a:lumMod val="65000"/>
                </a:schemeClr>
              </a:solidFill>
              <a:latin typeface="PT Sans Narrow" pitchFamily="34" charset="-52"/>
              <a:cs typeface="Arial" pitchFamily="34" charset="0"/>
            </a:endParaRPr>
          </a:p>
        </p:txBody>
      </p:sp>
      <p:sp>
        <p:nvSpPr>
          <p:cNvPr id="7" name="Овал 6"/>
          <p:cNvSpPr/>
          <p:nvPr userDrawn="1"/>
        </p:nvSpPr>
        <p:spPr>
          <a:xfrm>
            <a:off x="234739" y="252239"/>
            <a:ext cx="771752" cy="77175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Freeform 9"/>
          <p:cNvSpPr>
            <a:spLocks noEditPoints="1"/>
          </p:cNvSpPr>
          <p:nvPr userDrawn="1"/>
        </p:nvSpPr>
        <p:spPr bwMode="auto">
          <a:xfrm>
            <a:off x="404843" y="416533"/>
            <a:ext cx="431544" cy="443165"/>
          </a:xfrm>
          <a:custGeom>
            <a:avLst/>
            <a:gdLst>
              <a:gd name="T0" fmla="*/ 198 w 579"/>
              <a:gd name="T1" fmla="*/ 594 h 594"/>
              <a:gd name="T2" fmla="*/ 0 w 579"/>
              <a:gd name="T3" fmla="*/ 142 h 594"/>
              <a:gd name="T4" fmla="*/ 202 w 579"/>
              <a:gd name="T5" fmla="*/ 594 h 594"/>
              <a:gd name="T6" fmla="*/ 291 w 579"/>
              <a:gd name="T7" fmla="*/ 142 h 594"/>
              <a:gd name="T8" fmla="*/ 202 w 579"/>
              <a:gd name="T9" fmla="*/ 594 h 594"/>
              <a:gd name="T10" fmla="*/ 0 w 579"/>
              <a:gd name="T11" fmla="*/ 137 h 594"/>
              <a:gd name="T12" fmla="*/ 241 w 579"/>
              <a:gd name="T13" fmla="*/ 48 h 594"/>
              <a:gd name="T14" fmla="*/ 241 w 579"/>
              <a:gd name="T15" fmla="*/ 21 h 594"/>
              <a:gd name="T16" fmla="*/ 62 w 579"/>
              <a:gd name="T17" fmla="*/ 0 h 594"/>
              <a:gd name="T18" fmla="*/ 47 w 579"/>
              <a:gd name="T19" fmla="*/ 43 h 594"/>
              <a:gd name="T20" fmla="*/ 241 w 579"/>
              <a:gd name="T21" fmla="*/ 21 h 594"/>
              <a:gd name="T22" fmla="*/ 291 w 579"/>
              <a:gd name="T23" fmla="*/ 137 h 594"/>
              <a:gd name="T24" fmla="*/ 201 w 579"/>
              <a:gd name="T25" fmla="*/ 137 h 594"/>
              <a:gd name="T26" fmla="*/ 579 w 579"/>
              <a:gd name="T27" fmla="*/ 402 h 594"/>
              <a:gd name="T28" fmla="*/ 574 w 579"/>
              <a:gd name="T29" fmla="*/ 371 h 594"/>
              <a:gd name="T30" fmla="*/ 513 w 579"/>
              <a:gd name="T31" fmla="*/ 366 h 594"/>
              <a:gd name="T32" fmla="*/ 513 w 579"/>
              <a:gd name="T33" fmla="*/ 340 h 594"/>
              <a:gd name="T34" fmla="*/ 554 w 579"/>
              <a:gd name="T35" fmla="*/ 326 h 594"/>
              <a:gd name="T36" fmla="*/ 549 w 579"/>
              <a:gd name="T37" fmla="*/ 279 h 594"/>
              <a:gd name="T38" fmla="*/ 500 w 579"/>
              <a:gd name="T39" fmla="*/ 276 h 594"/>
              <a:gd name="T40" fmla="*/ 451 w 579"/>
              <a:gd name="T41" fmla="*/ 264 h 594"/>
              <a:gd name="T42" fmla="*/ 521 w 579"/>
              <a:gd name="T43" fmla="*/ 243 h 594"/>
              <a:gd name="T44" fmla="*/ 529 w 579"/>
              <a:gd name="T45" fmla="*/ 217 h 594"/>
              <a:gd name="T46" fmla="*/ 521 w 579"/>
              <a:gd name="T47" fmla="*/ 193 h 594"/>
              <a:gd name="T48" fmla="*/ 456 w 579"/>
              <a:gd name="T49" fmla="*/ 210 h 594"/>
              <a:gd name="T50" fmla="*/ 477 w 579"/>
              <a:gd name="T51" fmla="*/ 192 h 594"/>
              <a:gd name="T52" fmla="*/ 507 w 579"/>
              <a:gd name="T53" fmla="*/ 165 h 594"/>
              <a:gd name="T54" fmla="*/ 387 w 579"/>
              <a:gd name="T55" fmla="*/ 82 h 594"/>
              <a:gd name="T56" fmla="*/ 325 w 579"/>
              <a:gd name="T57" fmla="*/ 159 h 594"/>
              <a:gd name="T58" fmla="*/ 398 w 579"/>
              <a:gd name="T59" fmla="*/ 540 h 594"/>
              <a:gd name="T60" fmla="*/ 484 w 579"/>
              <a:gd name="T61" fmla="*/ 572 h 594"/>
              <a:gd name="T62" fmla="*/ 561 w 579"/>
              <a:gd name="T63" fmla="*/ 497 h 594"/>
              <a:gd name="T64" fmla="*/ 531 w 579"/>
              <a:gd name="T65" fmla="*/ 443 h 594"/>
              <a:gd name="T66" fmla="*/ 483 w 579"/>
              <a:gd name="T67" fmla="*/ 432 h 594"/>
              <a:gd name="T68" fmla="*/ 564 w 579"/>
              <a:gd name="T69" fmla="*/ 409 h 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79" h="594">
                <a:moveTo>
                  <a:pt x="0" y="578"/>
                </a:moveTo>
                <a:cubicBezTo>
                  <a:pt x="198" y="594"/>
                  <a:pt x="198" y="594"/>
                  <a:pt x="198" y="594"/>
                </a:cubicBezTo>
                <a:cubicBezTo>
                  <a:pt x="198" y="142"/>
                  <a:pt x="198" y="142"/>
                  <a:pt x="198" y="142"/>
                </a:cubicBezTo>
                <a:cubicBezTo>
                  <a:pt x="0" y="142"/>
                  <a:pt x="0" y="142"/>
                  <a:pt x="0" y="142"/>
                </a:cubicBezTo>
                <a:lnTo>
                  <a:pt x="0" y="578"/>
                </a:lnTo>
                <a:close/>
                <a:moveTo>
                  <a:pt x="202" y="594"/>
                </a:moveTo>
                <a:cubicBezTo>
                  <a:pt x="291" y="559"/>
                  <a:pt x="291" y="559"/>
                  <a:pt x="291" y="559"/>
                </a:cubicBezTo>
                <a:cubicBezTo>
                  <a:pt x="291" y="142"/>
                  <a:pt x="291" y="142"/>
                  <a:pt x="291" y="142"/>
                </a:cubicBezTo>
                <a:cubicBezTo>
                  <a:pt x="202" y="142"/>
                  <a:pt x="202" y="142"/>
                  <a:pt x="202" y="142"/>
                </a:cubicBezTo>
                <a:lnTo>
                  <a:pt x="202" y="594"/>
                </a:lnTo>
                <a:close/>
                <a:moveTo>
                  <a:pt x="47" y="48"/>
                </a:moveTo>
                <a:cubicBezTo>
                  <a:pt x="0" y="137"/>
                  <a:pt x="0" y="137"/>
                  <a:pt x="0" y="137"/>
                </a:cubicBezTo>
                <a:cubicBezTo>
                  <a:pt x="198" y="137"/>
                  <a:pt x="198" y="137"/>
                  <a:pt x="198" y="137"/>
                </a:cubicBezTo>
                <a:cubicBezTo>
                  <a:pt x="241" y="48"/>
                  <a:pt x="241" y="48"/>
                  <a:pt x="241" y="48"/>
                </a:cubicBezTo>
                <a:lnTo>
                  <a:pt x="47" y="48"/>
                </a:lnTo>
                <a:close/>
                <a:moveTo>
                  <a:pt x="241" y="21"/>
                </a:moveTo>
                <a:cubicBezTo>
                  <a:pt x="241" y="10"/>
                  <a:pt x="234" y="0"/>
                  <a:pt x="226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54" y="0"/>
                  <a:pt x="47" y="10"/>
                  <a:pt x="47" y="21"/>
                </a:cubicBezTo>
                <a:cubicBezTo>
                  <a:pt x="47" y="43"/>
                  <a:pt x="47" y="43"/>
                  <a:pt x="47" y="43"/>
                </a:cubicBezTo>
                <a:cubicBezTo>
                  <a:pt x="241" y="43"/>
                  <a:pt x="241" y="43"/>
                  <a:pt x="241" y="43"/>
                </a:cubicBezTo>
                <a:lnTo>
                  <a:pt x="241" y="21"/>
                </a:lnTo>
                <a:close/>
                <a:moveTo>
                  <a:pt x="201" y="137"/>
                </a:moveTo>
                <a:cubicBezTo>
                  <a:pt x="291" y="137"/>
                  <a:pt x="291" y="137"/>
                  <a:pt x="291" y="137"/>
                </a:cubicBezTo>
                <a:cubicBezTo>
                  <a:pt x="243" y="48"/>
                  <a:pt x="243" y="48"/>
                  <a:pt x="243" y="48"/>
                </a:cubicBezTo>
                <a:lnTo>
                  <a:pt x="201" y="137"/>
                </a:lnTo>
                <a:close/>
                <a:moveTo>
                  <a:pt x="564" y="409"/>
                </a:moveTo>
                <a:cubicBezTo>
                  <a:pt x="579" y="402"/>
                  <a:pt x="579" y="402"/>
                  <a:pt x="579" y="402"/>
                </a:cubicBezTo>
                <a:cubicBezTo>
                  <a:pt x="579" y="397"/>
                  <a:pt x="579" y="391"/>
                  <a:pt x="578" y="386"/>
                </a:cubicBezTo>
                <a:cubicBezTo>
                  <a:pt x="577" y="381"/>
                  <a:pt x="576" y="376"/>
                  <a:pt x="574" y="371"/>
                </a:cubicBezTo>
                <a:cubicBezTo>
                  <a:pt x="572" y="365"/>
                  <a:pt x="572" y="365"/>
                  <a:pt x="572" y="365"/>
                </a:cubicBezTo>
                <a:cubicBezTo>
                  <a:pt x="552" y="370"/>
                  <a:pt x="532" y="370"/>
                  <a:pt x="513" y="366"/>
                </a:cubicBezTo>
                <a:cubicBezTo>
                  <a:pt x="493" y="361"/>
                  <a:pt x="478" y="355"/>
                  <a:pt x="468" y="346"/>
                </a:cubicBezTo>
                <a:cubicBezTo>
                  <a:pt x="485" y="345"/>
                  <a:pt x="500" y="343"/>
                  <a:pt x="513" y="340"/>
                </a:cubicBezTo>
                <a:cubicBezTo>
                  <a:pt x="525" y="338"/>
                  <a:pt x="536" y="334"/>
                  <a:pt x="543" y="331"/>
                </a:cubicBezTo>
                <a:cubicBezTo>
                  <a:pt x="554" y="326"/>
                  <a:pt x="554" y="326"/>
                  <a:pt x="554" y="326"/>
                </a:cubicBezTo>
                <a:cubicBezTo>
                  <a:pt x="555" y="319"/>
                  <a:pt x="555" y="311"/>
                  <a:pt x="553" y="302"/>
                </a:cubicBezTo>
                <a:cubicBezTo>
                  <a:pt x="552" y="293"/>
                  <a:pt x="551" y="285"/>
                  <a:pt x="549" y="279"/>
                </a:cubicBezTo>
                <a:cubicBezTo>
                  <a:pt x="547" y="270"/>
                  <a:pt x="547" y="270"/>
                  <a:pt x="547" y="270"/>
                </a:cubicBezTo>
                <a:cubicBezTo>
                  <a:pt x="531" y="275"/>
                  <a:pt x="516" y="277"/>
                  <a:pt x="500" y="276"/>
                </a:cubicBezTo>
                <a:cubicBezTo>
                  <a:pt x="484" y="275"/>
                  <a:pt x="472" y="273"/>
                  <a:pt x="464" y="269"/>
                </a:cubicBezTo>
                <a:cubicBezTo>
                  <a:pt x="451" y="264"/>
                  <a:pt x="451" y="264"/>
                  <a:pt x="451" y="264"/>
                </a:cubicBezTo>
                <a:cubicBezTo>
                  <a:pt x="462" y="264"/>
                  <a:pt x="475" y="262"/>
                  <a:pt x="489" y="257"/>
                </a:cubicBezTo>
                <a:cubicBezTo>
                  <a:pt x="502" y="252"/>
                  <a:pt x="513" y="247"/>
                  <a:pt x="521" y="243"/>
                </a:cubicBezTo>
                <a:cubicBezTo>
                  <a:pt x="533" y="236"/>
                  <a:pt x="533" y="236"/>
                  <a:pt x="533" y="236"/>
                </a:cubicBezTo>
                <a:cubicBezTo>
                  <a:pt x="532" y="230"/>
                  <a:pt x="531" y="224"/>
                  <a:pt x="529" y="217"/>
                </a:cubicBezTo>
                <a:cubicBezTo>
                  <a:pt x="527" y="210"/>
                  <a:pt x="525" y="205"/>
                  <a:pt x="523" y="200"/>
                </a:cubicBezTo>
                <a:cubicBezTo>
                  <a:pt x="521" y="193"/>
                  <a:pt x="521" y="193"/>
                  <a:pt x="521" y="193"/>
                </a:cubicBezTo>
                <a:cubicBezTo>
                  <a:pt x="515" y="199"/>
                  <a:pt x="504" y="203"/>
                  <a:pt x="491" y="206"/>
                </a:cubicBezTo>
                <a:cubicBezTo>
                  <a:pt x="478" y="209"/>
                  <a:pt x="466" y="210"/>
                  <a:pt x="456" y="210"/>
                </a:cubicBezTo>
                <a:cubicBezTo>
                  <a:pt x="441" y="210"/>
                  <a:pt x="441" y="210"/>
                  <a:pt x="441" y="210"/>
                </a:cubicBezTo>
                <a:cubicBezTo>
                  <a:pt x="454" y="205"/>
                  <a:pt x="466" y="199"/>
                  <a:pt x="477" y="192"/>
                </a:cubicBezTo>
                <a:cubicBezTo>
                  <a:pt x="488" y="184"/>
                  <a:pt x="496" y="178"/>
                  <a:pt x="500" y="172"/>
                </a:cubicBezTo>
                <a:cubicBezTo>
                  <a:pt x="507" y="165"/>
                  <a:pt x="507" y="165"/>
                  <a:pt x="507" y="165"/>
                </a:cubicBezTo>
                <a:cubicBezTo>
                  <a:pt x="486" y="133"/>
                  <a:pt x="465" y="110"/>
                  <a:pt x="443" y="96"/>
                </a:cubicBezTo>
                <a:cubicBezTo>
                  <a:pt x="422" y="83"/>
                  <a:pt x="403" y="78"/>
                  <a:pt x="387" y="82"/>
                </a:cubicBezTo>
                <a:cubicBezTo>
                  <a:pt x="372" y="86"/>
                  <a:pt x="358" y="95"/>
                  <a:pt x="347" y="109"/>
                </a:cubicBezTo>
                <a:cubicBezTo>
                  <a:pt x="336" y="122"/>
                  <a:pt x="329" y="139"/>
                  <a:pt x="325" y="159"/>
                </a:cubicBezTo>
                <a:cubicBezTo>
                  <a:pt x="318" y="199"/>
                  <a:pt x="321" y="260"/>
                  <a:pt x="335" y="342"/>
                </a:cubicBezTo>
                <a:cubicBezTo>
                  <a:pt x="348" y="424"/>
                  <a:pt x="369" y="490"/>
                  <a:pt x="398" y="540"/>
                </a:cubicBezTo>
                <a:cubicBezTo>
                  <a:pt x="410" y="557"/>
                  <a:pt x="423" y="568"/>
                  <a:pt x="439" y="574"/>
                </a:cubicBezTo>
                <a:cubicBezTo>
                  <a:pt x="454" y="579"/>
                  <a:pt x="469" y="578"/>
                  <a:pt x="484" y="572"/>
                </a:cubicBezTo>
                <a:cubicBezTo>
                  <a:pt x="499" y="566"/>
                  <a:pt x="513" y="556"/>
                  <a:pt x="527" y="544"/>
                </a:cubicBezTo>
                <a:cubicBezTo>
                  <a:pt x="540" y="532"/>
                  <a:pt x="552" y="516"/>
                  <a:pt x="561" y="497"/>
                </a:cubicBezTo>
                <a:cubicBezTo>
                  <a:pt x="570" y="479"/>
                  <a:pt x="576" y="459"/>
                  <a:pt x="578" y="439"/>
                </a:cubicBezTo>
                <a:cubicBezTo>
                  <a:pt x="563" y="443"/>
                  <a:pt x="547" y="444"/>
                  <a:pt x="531" y="443"/>
                </a:cubicBezTo>
                <a:cubicBezTo>
                  <a:pt x="514" y="442"/>
                  <a:pt x="502" y="440"/>
                  <a:pt x="494" y="437"/>
                </a:cubicBezTo>
                <a:cubicBezTo>
                  <a:pt x="483" y="432"/>
                  <a:pt x="483" y="432"/>
                  <a:pt x="483" y="432"/>
                </a:cubicBezTo>
                <a:cubicBezTo>
                  <a:pt x="495" y="431"/>
                  <a:pt x="509" y="428"/>
                  <a:pt x="525" y="423"/>
                </a:cubicBezTo>
                <a:cubicBezTo>
                  <a:pt x="542" y="418"/>
                  <a:pt x="555" y="413"/>
                  <a:pt x="564" y="4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96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 bwMode="auto">
          <a:xfrm>
            <a:off x="1026220" y="365477"/>
            <a:ext cx="3816424" cy="56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0" tIns="36000" rIns="108000" bIns="3600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defTabSz="912652" eaLnBrk="0" hangingPunct="0">
              <a:lnSpc>
                <a:spcPct val="100000"/>
              </a:lnSpc>
              <a:defRPr sz="4800">
                <a:solidFill>
                  <a:schemeClr val="bg1"/>
                </a:solidFill>
                <a:latin typeface="PT Sans Narrow" pitchFamily="34" charset="-52"/>
                <a:cs typeface="Segoe UI" pitchFamily="34" charset="0"/>
              </a:defRPr>
            </a:lvl1pPr>
            <a:lvl2pPr algn="ctr" eaLnBrk="0" hangingPunct="0">
              <a:defRPr sz="5000">
                <a:latin typeface="Calibri" pitchFamily="34" charset="0"/>
              </a:defRPr>
            </a:lvl2pPr>
            <a:lvl3pPr algn="ctr" eaLnBrk="0" hangingPunct="0">
              <a:defRPr sz="5000">
                <a:latin typeface="Calibri" pitchFamily="34" charset="0"/>
              </a:defRPr>
            </a:lvl3pPr>
            <a:lvl4pPr algn="ctr" eaLnBrk="0" hangingPunct="0">
              <a:defRPr sz="5000">
                <a:latin typeface="Calibri" pitchFamily="34" charset="0"/>
              </a:defRPr>
            </a:lvl4pPr>
            <a:lvl5pPr algn="ctr" eaLnBrk="0" hangingPunct="0">
              <a:defRPr sz="5000">
                <a:latin typeface="Calibri" pitchFamily="34" charset="0"/>
              </a:defRPr>
            </a:lvl5pPr>
            <a:lvl6pPr marL="521528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6pPr>
            <a:lvl7pPr marL="1043056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7pPr>
            <a:lvl8pPr marL="1564584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8pPr>
            <a:lvl9pPr marL="2086112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9pPr>
          </a:lstStyle>
          <a:p>
            <a:pPr algn="l"/>
            <a:r>
              <a:rPr lang="ru-RU" sz="1600" b="0" cap="all" baseline="0" dirty="0" smtClean="0">
                <a:solidFill>
                  <a:schemeClr val="bg1">
                    <a:lumMod val="95000"/>
                  </a:schemeClr>
                </a:solidFill>
                <a:latin typeface="PT Sans Narrow" pitchFamily="34" charset="-52"/>
                <a:cs typeface="Arial" pitchFamily="34" charset="0"/>
              </a:rPr>
              <a:t>Магазин социального питания и адресной продовольственной поддержки</a:t>
            </a:r>
            <a:endParaRPr lang="ru-RU" sz="1600" b="0" cap="all" baseline="0" dirty="0">
              <a:solidFill>
                <a:schemeClr val="bg1">
                  <a:lumMod val="95000"/>
                </a:schemeClr>
              </a:solidFill>
              <a:latin typeface="PT Sans Narrow" pitchFamily="34" charset="-52"/>
              <a:cs typeface="Arial" pitchFamily="34" charset="0"/>
            </a:endParaRPr>
          </a:p>
        </p:txBody>
      </p:sp>
      <p:sp>
        <p:nvSpPr>
          <p:cNvPr id="7" name="Овал 6"/>
          <p:cNvSpPr/>
          <p:nvPr userDrawn="1"/>
        </p:nvSpPr>
        <p:spPr>
          <a:xfrm>
            <a:off x="234739" y="252239"/>
            <a:ext cx="771752" cy="7717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Freeform 9"/>
          <p:cNvSpPr>
            <a:spLocks noEditPoints="1"/>
          </p:cNvSpPr>
          <p:nvPr userDrawn="1"/>
        </p:nvSpPr>
        <p:spPr bwMode="auto">
          <a:xfrm>
            <a:off x="404843" y="416533"/>
            <a:ext cx="431544" cy="443165"/>
          </a:xfrm>
          <a:custGeom>
            <a:avLst/>
            <a:gdLst>
              <a:gd name="T0" fmla="*/ 198 w 579"/>
              <a:gd name="T1" fmla="*/ 594 h 594"/>
              <a:gd name="T2" fmla="*/ 0 w 579"/>
              <a:gd name="T3" fmla="*/ 142 h 594"/>
              <a:gd name="T4" fmla="*/ 202 w 579"/>
              <a:gd name="T5" fmla="*/ 594 h 594"/>
              <a:gd name="T6" fmla="*/ 291 w 579"/>
              <a:gd name="T7" fmla="*/ 142 h 594"/>
              <a:gd name="T8" fmla="*/ 202 w 579"/>
              <a:gd name="T9" fmla="*/ 594 h 594"/>
              <a:gd name="T10" fmla="*/ 0 w 579"/>
              <a:gd name="T11" fmla="*/ 137 h 594"/>
              <a:gd name="T12" fmla="*/ 241 w 579"/>
              <a:gd name="T13" fmla="*/ 48 h 594"/>
              <a:gd name="T14" fmla="*/ 241 w 579"/>
              <a:gd name="T15" fmla="*/ 21 h 594"/>
              <a:gd name="T16" fmla="*/ 62 w 579"/>
              <a:gd name="T17" fmla="*/ 0 h 594"/>
              <a:gd name="T18" fmla="*/ 47 w 579"/>
              <a:gd name="T19" fmla="*/ 43 h 594"/>
              <a:gd name="T20" fmla="*/ 241 w 579"/>
              <a:gd name="T21" fmla="*/ 21 h 594"/>
              <a:gd name="T22" fmla="*/ 291 w 579"/>
              <a:gd name="T23" fmla="*/ 137 h 594"/>
              <a:gd name="T24" fmla="*/ 201 w 579"/>
              <a:gd name="T25" fmla="*/ 137 h 594"/>
              <a:gd name="T26" fmla="*/ 579 w 579"/>
              <a:gd name="T27" fmla="*/ 402 h 594"/>
              <a:gd name="T28" fmla="*/ 574 w 579"/>
              <a:gd name="T29" fmla="*/ 371 h 594"/>
              <a:gd name="T30" fmla="*/ 513 w 579"/>
              <a:gd name="T31" fmla="*/ 366 h 594"/>
              <a:gd name="T32" fmla="*/ 513 w 579"/>
              <a:gd name="T33" fmla="*/ 340 h 594"/>
              <a:gd name="T34" fmla="*/ 554 w 579"/>
              <a:gd name="T35" fmla="*/ 326 h 594"/>
              <a:gd name="T36" fmla="*/ 549 w 579"/>
              <a:gd name="T37" fmla="*/ 279 h 594"/>
              <a:gd name="T38" fmla="*/ 500 w 579"/>
              <a:gd name="T39" fmla="*/ 276 h 594"/>
              <a:gd name="T40" fmla="*/ 451 w 579"/>
              <a:gd name="T41" fmla="*/ 264 h 594"/>
              <a:gd name="T42" fmla="*/ 521 w 579"/>
              <a:gd name="T43" fmla="*/ 243 h 594"/>
              <a:gd name="T44" fmla="*/ 529 w 579"/>
              <a:gd name="T45" fmla="*/ 217 h 594"/>
              <a:gd name="T46" fmla="*/ 521 w 579"/>
              <a:gd name="T47" fmla="*/ 193 h 594"/>
              <a:gd name="T48" fmla="*/ 456 w 579"/>
              <a:gd name="T49" fmla="*/ 210 h 594"/>
              <a:gd name="T50" fmla="*/ 477 w 579"/>
              <a:gd name="T51" fmla="*/ 192 h 594"/>
              <a:gd name="T52" fmla="*/ 507 w 579"/>
              <a:gd name="T53" fmla="*/ 165 h 594"/>
              <a:gd name="T54" fmla="*/ 387 w 579"/>
              <a:gd name="T55" fmla="*/ 82 h 594"/>
              <a:gd name="T56" fmla="*/ 325 w 579"/>
              <a:gd name="T57" fmla="*/ 159 h 594"/>
              <a:gd name="T58" fmla="*/ 398 w 579"/>
              <a:gd name="T59" fmla="*/ 540 h 594"/>
              <a:gd name="T60" fmla="*/ 484 w 579"/>
              <a:gd name="T61" fmla="*/ 572 h 594"/>
              <a:gd name="T62" fmla="*/ 561 w 579"/>
              <a:gd name="T63" fmla="*/ 497 h 594"/>
              <a:gd name="T64" fmla="*/ 531 w 579"/>
              <a:gd name="T65" fmla="*/ 443 h 594"/>
              <a:gd name="T66" fmla="*/ 483 w 579"/>
              <a:gd name="T67" fmla="*/ 432 h 594"/>
              <a:gd name="T68" fmla="*/ 564 w 579"/>
              <a:gd name="T69" fmla="*/ 409 h 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79" h="594">
                <a:moveTo>
                  <a:pt x="0" y="578"/>
                </a:moveTo>
                <a:cubicBezTo>
                  <a:pt x="198" y="594"/>
                  <a:pt x="198" y="594"/>
                  <a:pt x="198" y="594"/>
                </a:cubicBezTo>
                <a:cubicBezTo>
                  <a:pt x="198" y="142"/>
                  <a:pt x="198" y="142"/>
                  <a:pt x="198" y="142"/>
                </a:cubicBezTo>
                <a:cubicBezTo>
                  <a:pt x="0" y="142"/>
                  <a:pt x="0" y="142"/>
                  <a:pt x="0" y="142"/>
                </a:cubicBezTo>
                <a:lnTo>
                  <a:pt x="0" y="578"/>
                </a:lnTo>
                <a:close/>
                <a:moveTo>
                  <a:pt x="202" y="594"/>
                </a:moveTo>
                <a:cubicBezTo>
                  <a:pt x="291" y="559"/>
                  <a:pt x="291" y="559"/>
                  <a:pt x="291" y="559"/>
                </a:cubicBezTo>
                <a:cubicBezTo>
                  <a:pt x="291" y="142"/>
                  <a:pt x="291" y="142"/>
                  <a:pt x="291" y="142"/>
                </a:cubicBezTo>
                <a:cubicBezTo>
                  <a:pt x="202" y="142"/>
                  <a:pt x="202" y="142"/>
                  <a:pt x="202" y="142"/>
                </a:cubicBezTo>
                <a:lnTo>
                  <a:pt x="202" y="594"/>
                </a:lnTo>
                <a:close/>
                <a:moveTo>
                  <a:pt x="47" y="48"/>
                </a:moveTo>
                <a:cubicBezTo>
                  <a:pt x="0" y="137"/>
                  <a:pt x="0" y="137"/>
                  <a:pt x="0" y="137"/>
                </a:cubicBezTo>
                <a:cubicBezTo>
                  <a:pt x="198" y="137"/>
                  <a:pt x="198" y="137"/>
                  <a:pt x="198" y="137"/>
                </a:cubicBezTo>
                <a:cubicBezTo>
                  <a:pt x="241" y="48"/>
                  <a:pt x="241" y="48"/>
                  <a:pt x="241" y="48"/>
                </a:cubicBezTo>
                <a:lnTo>
                  <a:pt x="47" y="48"/>
                </a:lnTo>
                <a:close/>
                <a:moveTo>
                  <a:pt x="241" y="21"/>
                </a:moveTo>
                <a:cubicBezTo>
                  <a:pt x="241" y="10"/>
                  <a:pt x="234" y="0"/>
                  <a:pt x="226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54" y="0"/>
                  <a:pt x="47" y="10"/>
                  <a:pt x="47" y="21"/>
                </a:cubicBezTo>
                <a:cubicBezTo>
                  <a:pt x="47" y="43"/>
                  <a:pt x="47" y="43"/>
                  <a:pt x="47" y="43"/>
                </a:cubicBezTo>
                <a:cubicBezTo>
                  <a:pt x="241" y="43"/>
                  <a:pt x="241" y="43"/>
                  <a:pt x="241" y="43"/>
                </a:cubicBezTo>
                <a:lnTo>
                  <a:pt x="241" y="21"/>
                </a:lnTo>
                <a:close/>
                <a:moveTo>
                  <a:pt x="201" y="137"/>
                </a:moveTo>
                <a:cubicBezTo>
                  <a:pt x="291" y="137"/>
                  <a:pt x="291" y="137"/>
                  <a:pt x="291" y="137"/>
                </a:cubicBezTo>
                <a:cubicBezTo>
                  <a:pt x="243" y="48"/>
                  <a:pt x="243" y="48"/>
                  <a:pt x="243" y="48"/>
                </a:cubicBezTo>
                <a:lnTo>
                  <a:pt x="201" y="137"/>
                </a:lnTo>
                <a:close/>
                <a:moveTo>
                  <a:pt x="564" y="409"/>
                </a:moveTo>
                <a:cubicBezTo>
                  <a:pt x="579" y="402"/>
                  <a:pt x="579" y="402"/>
                  <a:pt x="579" y="402"/>
                </a:cubicBezTo>
                <a:cubicBezTo>
                  <a:pt x="579" y="397"/>
                  <a:pt x="579" y="391"/>
                  <a:pt x="578" y="386"/>
                </a:cubicBezTo>
                <a:cubicBezTo>
                  <a:pt x="577" y="381"/>
                  <a:pt x="576" y="376"/>
                  <a:pt x="574" y="371"/>
                </a:cubicBezTo>
                <a:cubicBezTo>
                  <a:pt x="572" y="365"/>
                  <a:pt x="572" y="365"/>
                  <a:pt x="572" y="365"/>
                </a:cubicBezTo>
                <a:cubicBezTo>
                  <a:pt x="552" y="370"/>
                  <a:pt x="532" y="370"/>
                  <a:pt x="513" y="366"/>
                </a:cubicBezTo>
                <a:cubicBezTo>
                  <a:pt x="493" y="361"/>
                  <a:pt x="478" y="355"/>
                  <a:pt x="468" y="346"/>
                </a:cubicBezTo>
                <a:cubicBezTo>
                  <a:pt x="485" y="345"/>
                  <a:pt x="500" y="343"/>
                  <a:pt x="513" y="340"/>
                </a:cubicBezTo>
                <a:cubicBezTo>
                  <a:pt x="525" y="338"/>
                  <a:pt x="536" y="334"/>
                  <a:pt x="543" y="331"/>
                </a:cubicBezTo>
                <a:cubicBezTo>
                  <a:pt x="554" y="326"/>
                  <a:pt x="554" y="326"/>
                  <a:pt x="554" y="326"/>
                </a:cubicBezTo>
                <a:cubicBezTo>
                  <a:pt x="555" y="319"/>
                  <a:pt x="555" y="311"/>
                  <a:pt x="553" y="302"/>
                </a:cubicBezTo>
                <a:cubicBezTo>
                  <a:pt x="552" y="293"/>
                  <a:pt x="551" y="285"/>
                  <a:pt x="549" y="279"/>
                </a:cubicBezTo>
                <a:cubicBezTo>
                  <a:pt x="547" y="270"/>
                  <a:pt x="547" y="270"/>
                  <a:pt x="547" y="270"/>
                </a:cubicBezTo>
                <a:cubicBezTo>
                  <a:pt x="531" y="275"/>
                  <a:pt x="516" y="277"/>
                  <a:pt x="500" y="276"/>
                </a:cubicBezTo>
                <a:cubicBezTo>
                  <a:pt x="484" y="275"/>
                  <a:pt x="472" y="273"/>
                  <a:pt x="464" y="269"/>
                </a:cubicBezTo>
                <a:cubicBezTo>
                  <a:pt x="451" y="264"/>
                  <a:pt x="451" y="264"/>
                  <a:pt x="451" y="264"/>
                </a:cubicBezTo>
                <a:cubicBezTo>
                  <a:pt x="462" y="264"/>
                  <a:pt x="475" y="262"/>
                  <a:pt x="489" y="257"/>
                </a:cubicBezTo>
                <a:cubicBezTo>
                  <a:pt x="502" y="252"/>
                  <a:pt x="513" y="247"/>
                  <a:pt x="521" y="243"/>
                </a:cubicBezTo>
                <a:cubicBezTo>
                  <a:pt x="533" y="236"/>
                  <a:pt x="533" y="236"/>
                  <a:pt x="533" y="236"/>
                </a:cubicBezTo>
                <a:cubicBezTo>
                  <a:pt x="532" y="230"/>
                  <a:pt x="531" y="224"/>
                  <a:pt x="529" y="217"/>
                </a:cubicBezTo>
                <a:cubicBezTo>
                  <a:pt x="527" y="210"/>
                  <a:pt x="525" y="205"/>
                  <a:pt x="523" y="200"/>
                </a:cubicBezTo>
                <a:cubicBezTo>
                  <a:pt x="521" y="193"/>
                  <a:pt x="521" y="193"/>
                  <a:pt x="521" y="193"/>
                </a:cubicBezTo>
                <a:cubicBezTo>
                  <a:pt x="515" y="199"/>
                  <a:pt x="504" y="203"/>
                  <a:pt x="491" y="206"/>
                </a:cubicBezTo>
                <a:cubicBezTo>
                  <a:pt x="478" y="209"/>
                  <a:pt x="466" y="210"/>
                  <a:pt x="456" y="210"/>
                </a:cubicBezTo>
                <a:cubicBezTo>
                  <a:pt x="441" y="210"/>
                  <a:pt x="441" y="210"/>
                  <a:pt x="441" y="210"/>
                </a:cubicBezTo>
                <a:cubicBezTo>
                  <a:pt x="454" y="205"/>
                  <a:pt x="466" y="199"/>
                  <a:pt x="477" y="192"/>
                </a:cubicBezTo>
                <a:cubicBezTo>
                  <a:pt x="488" y="184"/>
                  <a:pt x="496" y="178"/>
                  <a:pt x="500" y="172"/>
                </a:cubicBezTo>
                <a:cubicBezTo>
                  <a:pt x="507" y="165"/>
                  <a:pt x="507" y="165"/>
                  <a:pt x="507" y="165"/>
                </a:cubicBezTo>
                <a:cubicBezTo>
                  <a:pt x="486" y="133"/>
                  <a:pt x="465" y="110"/>
                  <a:pt x="443" y="96"/>
                </a:cubicBezTo>
                <a:cubicBezTo>
                  <a:pt x="422" y="83"/>
                  <a:pt x="403" y="78"/>
                  <a:pt x="387" y="82"/>
                </a:cubicBezTo>
                <a:cubicBezTo>
                  <a:pt x="372" y="86"/>
                  <a:pt x="358" y="95"/>
                  <a:pt x="347" y="109"/>
                </a:cubicBezTo>
                <a:cubicBezTo>
                  <a:pt x="336" y="122"/>
                  <a:pt x="329" y="139"/>
                  <a:pt x="325" y="159"/>
                </a:cubicBezTo>
                <a:cubicBezTo>
                  <a:pt x="318" y="199"/>
                  <a:pt x="321" y="260"/>
                  <a:pt x="335" y="342"/>
                </a:cubicBezTo>
                <a:cubicBezTo>
                  <a:pt x="348" y="424"/>
                  <a:pt x="369" y="490"/>
                  <a:pt x="398" y="540"/>
                </a:cubicBezTo>
                <a:cubicBezTo>
                  <a:pt x="410" y="557"/>
                  <a:pt x="423" y="568"/>
                  <a:pt x="439" y="574"/>
                </a:cubicBezTo>
                <a:cubicBezTo>
                  <a:pt x="454" y="579"/>
                  <a:pt x="469" y="578"/>
                  <a:pt x="484" y="572"/>
                </a:cubicBezTo>
                <a:cubicBezTo>
                  <a:pt x="499" y="566"/>
                  <a:pt x="513" y="556"/>
                  <a:pt x="527" y="544"/>
                </a:cubicBezTo>
                <a:cubicBezTo>
                  <a:pt x="540" y="532"/>
                  <a:pt x="552" y="516"/>
                  <a:pt x="561" y="497"/>
                </a:cubicBezTo>
                <a:cubicBezTo>
                  <a:pt x="570" y="479"/>
                  <a:pt x="576" y="459"/>
                  <a:pt x="578" y="439"/>
                </a:cubicBezTo>
                <a:cubicBezTo>
                  <a:pt x="563" y="443"/>
                  <a:pt x="547" y="444"/>
                  <a:pt x="531" y="443"/>
                </a:cubicBezTo>
                <a:cubicBezTo>
                  <a:pt x="514" y="442"/>
                  <a:pt x="502" y="440"/>
                  <a:pt x="494" y="437"/>
                </a:cubicBezTo>
                <a:cubicBezTo>
                  <a:pt x="483" y="432"/>
                  <a:pt x="483" y="432"/>
                  <a:pt x="483" y="432"/>
                </a:cubicBezTo>
                <a:cubicBezTo>
                  <a:pt x="495" y="431"/>
                  <a:pt x="509" y="428"/>
                  <a:pt x="525" y="423"/>
                </a:cubicBezTo>
                <a:cubicBezTo>
                  <a:pt x="542" y="418"/>
                  <a:pt x="555" y="413"/>
                  <a:pt x="564" y="4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073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31695-48E6-44BB-85C1-1C11CF65B8B9}" type="datetime1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5B4D3-C967-40F9-8F72-EA6CE8AD206F}" type="datetime1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F1543-53D3-47CE-B546-D7E9A55B6729}" type="datetime1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3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21BB2-611B-492C-B73E-32A514CCE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5" r:id="rId4"/>
    <p:sldLayoutId id="2147483663" r:id="rId5"/>
    <p:sldLayoutId id="2147483664" r:id="rId6"/>
    <p:sldLayoutId id="2147483666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  <p:sldLayoutId id="2147483667" r:id="rId19"/>
  </p:sldLayoutIdLst>
  <p:hf hdr="0" ftr="0" dt="0"/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image" Target="../media/image25.jpeg"/><Relationship Id="rId18" Type="http://schemas.openxmlformats.org/officeDocument/2006/relationships/image" Target="../media/image30.jpeg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23.jpeg"/><Relationship Id="rId5" Type="http://schemas.openxmlformats.org/officeDocument/2006/relationships/diagramData" Target="../diagrams/data3.xml"/><Relationship Id="rId15" Type="http://schemas.openxmlformats.org/officeDocument/2006/relationships/image" Target="../media/image27.jpeg"/><Relationship Id="rId10" Type="http://schemas.openxmlformats.org/officeDocument/2006/relationships/image" Target="../media/image22.jpeg"/><Relationship Id="rId19" Type="http://schemas.openxmlformats.org/officeDocument/2006/relationships/image" Target="../media/image31.jpeg"/><Relationship Id="rId4" Type="http://schemas.openxmlformats.org/officeDocument/2006/relationships/image" Target="../media/image13.png"/><Relationship Id="rId9" Type="http://schemas.microsoft.com/office/2007/relationships/diagramDrawing" Target="../diagrams/drawing3.xml"/><Relationship Id="rId1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2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13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1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45.png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11.pn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g"/><Relationship Id="rId5" Type="http://schemas.openxmlformats.org/officeDocument/2006/relationships/image" Target="../media/image13.png"/><Relationship Id="rId10" Type="http://schemas.openxmlformats.org/officeDocument/2006/relationships/image" Target="../media/image50.jpg"/><Relationship Id="rId4" Type="http://schemas.openxmlformats.org/officeDocument/2006/relationships/image" Target="../media/image12.png"/><Relationship Id="rId9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11.pn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5" Type="http://schemas.openxmlformats.org/officeDocument/2006/relationships/image" Target="../media/image13.png"/><Relationship Id="rId10" Type="http://schemas.openxmlformats.org/officeDocument/2006/relationships/image" Target="../media/image58.png"/><Relationship Id="rId4" Type="http://schemas.openxmlformats.org/officeDocument/2006/relationships/image" Target="../media/image12.png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6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1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.xml"/><Relationship Id="rId11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microsoft.com/office/2007/relationships/diagramDrawing" Target="../diagrams/drawing1.xml"/><Relationship Id="rId4" Type="http://schemas.openxmlformats.org/officeDocument/2006/relationships/image" Target="../media/image12.png"/><Relationship Id="rId9" Type="http://schemas.openxmlformats.org/officeDocument/2006/relationships/diagramColors" Target="../diagrams/colors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1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6.png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KKhanguev@prosv.ru" TargetMode="External"/><Relationship Id="rId5" Type="http://schemas.openxmlformats.org/officeDocument/2006/relationships/hyperlink" Target="mailto:DVernik@prosv.ru" TargetMode="External"/><Relationship Id="rId4" Type="http://schemas.openxmlformats.org/officeDocument/2006/relationships/hyperlink" Target="mailto:prosv@prosv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Khanguev\Desktop\Безымянный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3834532" y="2556495"/>
            <a:ext cx="6696744" cy="1800200"/>
          </a:xfrm>
          <a:prstGeom prst="rect">
            <a:avLst/>
          </a:prstGeom>
          <a:effectLst>
            <a:softEdge rad="3175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Autofit/>
          </a:bodyPr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0070C0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Уроки технологии в 5-9 классах: новые требования и новые возможности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17902" y="5076775"/>
            <a:ext cx="53467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Хангуев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Константин Борисович,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ведущий методист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технологического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образования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АО «Издательство «Просвещение»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0196" y="6588943"/>
            <a:ext cx="1152128" cy="628890"/>
          </a:xfrm>
          <a:prstGeom prst="rect">
            <a:avLst/>
          </a:prstGeom>
          <a:effectLst>
            <a:softEdge rad="3175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lIns="80063" tIns="40032" rIns="80063" bIns="40032"/>
          <a:lstStyle>
            <a:defPPr>
              <a:defRPr lang="ru-RU"/>
            </a:defPPr>
            <a:lvl1pPr algn="ctr" defTabSz="1849244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70C0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defRPr>
            </a:lvl1pPr>
            <a:lvl2pPr marL="742950" indent="-285750" defTabSz="1042988">
              <a:defRPr sz="2100">
                <a:latin typeface="Calibri" pitchFamily="34" charset="0"/>
              </a:defRPr>
            </a:lvl2pPr>
            <a:lvl3pPr marL="1143000" indent="-228600" defTabSz="1042988">
              <a:defRPr sz="2100">
                <a:latin typeface="Calibri" pitchFamily="34" charset="0"/>
              </a:defRPr>
            </a:lvl3pPr>
            <a:lvl4pPr marL="1600200" indent="-228600" defTabSz="1042988">
              <a:defRPr sz="2100">
                <a:latin typeface="Calibri" pitchFamily="34" charset="0"/>
              </a:defRPr>
            </a:lvl4pPr>
            <a:lvl5pPr marL="2057400" indent="-228600" defTabSz="1042988">
              <a:defRPr sz="2100">
                <a:latin typeface="Calibri" pitchFamily="34" charset="0"/>
              </a:defRPr>
            </a:lvl5pPr>
            <a:lvl6pPr marL="2514600" indent="-228600" defTabSz="1042988" fontAlgn="base">
              <a:spcBef>
                <a:spcPct val="0"/>
              </a:spcBef>
              <a:spcAft>
                <a:spcPct val="0"/>
              </a:spcAft>
              <a:defRPr sz="2100">
                <a:latin typeface="Calibri" pitchFamily="34" charset="0"/>
              </a:defRPr>
            </a:lvl6pPr>
            <a:lvl7pPr marL="2971800" indent="-228600" defTabSz="1042988" fontAlgn="base">
              <a:spcBef>
                <a:spcPct val="0"/>
              </a:spcBef>
              <a:spcAft>
                <a:spcPct val="0"/>
              </a:spcAft>
              <a:defRPr sz="2100">
                <a:latin typeface="Calibri" pitchFamily="34" charset="0"/>
              </a:defRPr>
            </a:lvl7pPr>
            <a:lvl8pPr marL="3429000" indent="-228600" defTabSz="1042988" fontAlgn="base">
              <a:spcBef>
                <a:spcPct val="0"/>
              </a:spcBef>
              <a:spcAft>
                <a:spcPct val="0"/>
              </a:spcAft>
              <a:defRPr sz="2100">
                <a:latin typeface="Calibri" pitchFamily="34" charset="0"/>
              </a:defRPr>
            </a:lvl8pPr>
            <a:lvl9pPr marL="3886200" indent="-228600" defTabSz="1042988" fontAlgn="base">
              <a:spcBef>
                <a:spcPct val="0"/>
              </a:spcBef>
              <a:spcAft>
                <a:spcPct val="0"/>
              </a:spcAft>
              <a:defRPr sz="2100">
                <a:latin typeface="Calibri" pitchFamily="34" charset="0"/>
              </a:defRPr>
            </a:lvl9pPr>
          </a:lstStyle>
          <a:p>
            <a:r>
              <a:rPr lang="ru-RU" b="1" dirty="0">
                <a:latin typeface="Cambria" panose="02040503050406030204" pitchFamily="18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35972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3940" y="6865333"/>
            <a:ext cx="11107340" cy="502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50748" y="6915245"/>
            <a:ext cx="584797" cy="402569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новая линия </a:t>
            </a:r>
            <a:r>
              <a:rPr lang="ru-RU" sz="4000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умк</a:t>
            </a:r>
            <a:r>
              <a:rPr lang="ru-RU" sz="40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«Технология. 5–9 </a:t>
            </a:r>
            <a:r>
              <a:rPr lang="ru-RU" sz="4000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кл</a:t>
            </a:r>
            <a:r>
              <a:rPr lang="ru-RU" sz="40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.» под редакцией В. М. Казакевича</a:t>
            </a:r>
            <a:endParaRPr sz="4000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628677" y="6917921"/>
            <a:ext cx="2495127" cy="402567"/>
          </a:xfrm>
        </p:spPr>
        <p:txBody>
          <a:bodyPr/>
          <a:lstStyle/>
          <a:p>
            <a:pPr defTabSz="914400" hangingPunct="0"/>
            <a:fld id="{82821BB2-611B-492C-B73E-32A514CCECF5}" type="slidenum">
              <a:rPr lang="ru-RU" sz="1600">
                <a:solidFill>
                  <a:srgbClr val="005493"/>
                </a:solidFill>
                <a:latin typeface="Arial" panose="020B0604020202020204" pitchFamily="34" charset="0"/>
                <a:ea typeface="Helvetica Neue Bold Condensed"/>
                <a:cs typeface="Arial" panose="020B0604020202020204" pitchFamily="34" charset="0"/>
              </a:rPr>
              <a:pPr defTabSz="914400" hangingPunct="0"/>
              <a:t>10</a:t>
            </a:fld>
            <a:endParaRPr lang="ru-RU" sz="1600" dirty="0">
              <a:solidFill>
                <a:srgbClr val="005493"/>
              </a:solidFill>
              <a:latin typeface="Arial" panose="020B0604020202020204" pitchFamily="34" charset="0"/>
              <a:ea typeface="Helvetica Neue Bold Condensed"/>
              <a:cs typeface="Arial" panose="020B0604020202020204" pitchFamily="34" charset="0"/>
            </a:endParaRPr>
          </a:p>
        </p:txBody>
      </p:sp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spcBef>
                <a:spcPct val="0"/>
              </a:spcBef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МЕЖПРЕДМЕТНЫЕ СВЯЗИ</a:t>
            </a:r>
          </a:p>
        </p:txBody>
      </p:sp>
      <p:pic>
        <p:nvPicPr>
          <p:cNvPr id="11" name="image4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50748" y="5895952"/>
            <a:ext cx="946113" cy="476967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Двойная стрелка вверх/вниз 29"/>
          <p:cNvSpPr/>
          <p:nvPr/>
        </p:nvSpPr>
        <p:spPr>
          <a:xfrm rot="10800000">
            <a:off x="5202685" y="3420591"/>
            <a:ext cx="378636" cy="584686"/>
          </a:xfrm>
          <a:prstGeom prst="upDownArrow">
            <a:avLst/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Двойная стрелка вверх/вниз 32"/>
          <p:cNvSpPr/>
          <p:nvPr/>
        </p:nvSpPr>
        <p:spPr>
          <a:xfrm rot="7405600">
            <a:off x="3878317" y="3721144"/>
            <a:ext cx="378636" cy="675131"/>
          </a:xfrm>
          <a:prstGeom prst="upDownArrow">
            <a:avLst/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7" name="Двойная стрелка вверх/вниз 36"/>
          <p:cNvSpPr/>
          <p:nvPr/>
        </p:nvSpPr>
        <p:spPr>
          <a:xfrm rot="14101892">
            <a:off x="6489948" y="3723781"/>
            <a:ext cx="378636" cy="684557"/>
          </a:xfrm>
          <a:prstGeom prst="upDownArrow">
            <a:avLst/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Двойная стрелка вверх/вниз 33"/>
          <p:cNvSpPr/>
          <p:nvPr/>
        </p:nvSpPr>
        <p:spPr>
          <a:xfrm rot="14101892">
            <a:off x="4244369" y="4897357"/>
            <a:ext cx="378636" cy="684557"/>
          </a:xfrm>
          <a:prstGeom prst="upDownArrow">
            <a:avLst/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8" name="Двойная стрелка вверх/вниз 37"/>
          <p:cNvSpPr/>
          <p:nvPr/>
        </p:nvSpPr>
        <p:spPr>
          <a:xfrm rot="7572650">
            <a:off x="6139515" y="4885990"/>
            <a:ext cx="378636" cy="675131"/>
          </a:xfrm>
          <a:prstGeom prst="upDownArrow">
            <a:avLst/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6" name="Группа 35"/>
          <p:cNvGrpSpPr/>
          <p:nvPr/>
        </p:nvGrpSpPr>
        <p:grpSpPr>
          <a:xfrm>
            <a:off x="594172" y="1865040"/>
            <a:ext cx="1791021" cy="979487"/>
            <a:chOff x="631893" y="3855828"/>
            <a:chExt cx="2232248" cy="1548982"/>
          </a:xfrm>
        </p:grpSpPr>
        <p:sp>
          <p:nvSpPr>
            <p:cNvPr id="39" name="Овал 38"/>
            <p:cNvSpPr/>
            <p:nvPr/>
          </p:nvSpPr>
          <p:spPr>
            <a:xfrm>
              <a:off x="703901" y="3928858"/>
              <a:ext cx="2093216" cy="147595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Овал 4"/>
            <p:cNvSpPr/>
            <p:nvPr/>
          </p:nvSpPr>
          <p:spPr>
            <a:xfrm>
              <a:off x="631893" y="3855828"/>
              <a:ext cx="2232248" cy="15489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400050">
                <a:spcBef>
                  <a:spcPct val="0"/>
                </a:spcBef>
              </a:pPr>
              <a:r>
                <a:rPr lang="ru-RU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Алгебра</a:t>
              </a:r>
              <a:endParaRPr lang="ru-RU" sz="2000" b="1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8380215" y="1836415"/>
            <a:ext cx="1791021" cy="979487"/>
            <a:chOff x="631893" y="3855828"/>
            <a:chExt cx="2232248" cy="1548982"/>
          </a:xfrm>
        </p:grpSpPr>
        <p:sp>
          <p:nvSpPr>
            <p:cNvPr id="48" name="Овал 47"/>
            <p:cNvSpPr/>
            <p:nvPr/>
          </p:nvSpPr>
          <p:spPr>
            <a:xfrm>
              <a:off x="703901" y="3928858"/>
              <a:ext cx="2093216" cy="147595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Овал 4"/>
            <p:cNvSpPr/>
            <p:nvPr/>
          </p:nvSpPr>
          <p:spPr>
            <a:xfrm>
              <a:off x="631893" y="3855828"/>
              <a:ext cx="2232248" cy="15489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400050">
                <a:spcBef>
                  <a:spcPct val="0"/>
                </a:spcBef>
              </a:pPr>
              <a:r>
                <a:rPr lang="ru-RU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Биология</a:t>
              </a:r>
              <a:endParaRPr lang="ru-RU" sz="2000" b="1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3906539" y="3917902"/>
            <a:ext cx="2952329" cy="1321735"/>
            <a:chOff x="2637510" y="2203477"/>
            <a:chExt cx="2696578" cy="1648918"/>
          </a:xfrm>
        </p:grpSpPr>
        <p:sp>
          <p:nvSpPr>
            <p:cNvPr id="28" name="Овал 27"/>
            <p:cNvSpPr/>
            <p:nvPr/>
          </p:nvSpPr>
          <p:spPr>
            <a:xfrm>
              <a:off x="2751383" y="2203477"/>
              <a:ext cx="2469181" cy="164891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Овал 4"/>
            <p:cNvSpPr/>
            <p:nvPr/>
          </p:nvSpPr>
          <p:spPr>
            <a:xfrm>
              <a:off x="2637510" y="2444955"/>
              <a:ext cx="2696578" cy="11659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u="none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ТЕХНОЛОГИЯ</a:t>
              </a:r>
              <a:endParaRPr lang="ru-RU" sz="2800" u="none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3978737" y="1855261"/>
            <a:ext cx="2808314" cy="1797403"/>
            <a:chOff x="236453" y="1515121"/>
            <a:chExt cx="2093217" cy="1697206"/>
          </a:xfrm>
        </p:grpSpPr>
        <p:sp>
          <p:nvSpPr>
            <p:cNvPr id="13" name="Овал 12"/>
            <p:cNvSpPr/>
            <p:nvPr/>
          </p:nvSpPr>
          <p:spPr>
            <a:xfrm>
              <a:off x="236454" y="1622935"/>
              <a:ext cx="2093216" cy="147595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Овал 4"/>
            <p:cNvSpPr/>
            <p:nvPr/>
          </p:nvSpPr>
          <p:spPr>
            <a:xfrm>
              <a:off x="236453" y="1515121"/>
              <a:ext cx="2093216" cy="1697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400050">
                <a:spcBef>
                  <a:spcPct val="0"/>
                </a:spcBef>
              </a:pPr>
              <a:r>
                <a:rPr lang="ru-RU" sz="2000" b="1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ИЗО</a:t>
              </a:r>
            </a:p>
            <a:p>
              <a:pPr lvl="0" algn="ctr" defTabSz="400050">
                <a:spcBef>
                  <a:spcPct val="0"/>
                </a:spcBef>
              </a:pPr>
              <a:r>
                <a:rPr lang="ru-RU" sz="1600" i="1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(ср-</a:t>
              </a:r>
              <a:r>
                <a:rPr lang="ru-RU" sz="1600" i="1" kern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ва</a:t>
              </a:r>
              <a:r>
                <a:rPr lang="ru-RU" sz="1600" i="1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худ. </a:t>
              </a:r>
              <a:r>
                <a:rPr lang="ru-RU" sz="16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  <a:r>
                <a:rPr lang="ru-RU" sz="1600" i="1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ыразит. и основы дизайна)</a:t>
              </a:r>
              <a:endParaRPr lang="ru-RU" sz="1600" i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6858867" y="3277167"/>
            <a:ext cx="2808313" cy="1563087"/>
            <a:chOff x="2939366" y="198388"/>
            <a:chExt cx="2093216" cy="1475951"/>
          </a:xfrm>
        </p:grpSpPr>
        <p:sp>
          <p:nvSpPr>
            <p:cNvPr id="25" name="Овал 24"/>
            <p:cNvSpPr/>
            <p:nvPr/>
          </p:nvSpPr>
          <p:spPr>
            <a:xfrm>
              <a:off x="2939366" y="198388"/>
              <a:ext cx="2093216" cy="147595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Овал 4"/>
            <p:cNvSpPr/>
            <p:nvPr/>
          </p:nvSpPr>
          <p:spPr>
            <a:xfrm>
              <a:off x="3044248" y="198388"/>
              <a:ext cx="1892393" cy="1475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400050">
                <a:spcBef>
                  <a:spcPct val="0"/>
                </a:spcBef>
              </a:pPr>
              <a:endParaRPr lang="ru-RU" sz="800" b="1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400050">
                <a:spcBef>
                  <a:spcPct val="0"/>
                </a:spcBef>
              </a:pPr>
              <a:r>
                <a:rPr lang="ru-RU" sz="2000" b="1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Окружающий Мир</a:t>
              </a:r>
            </a:p>
            <a:p>
              <a:pPr lvl="0" algn="ctr" defTabSz="400050">
                <a:spcBef>
                  <a:spcPct val="0"/>
                </a:spcBef>
              </a:pPr>
              <a:r>
                <a:rPr lang="ru-RU" sz="16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(тематическое единство)</a:t>
              </a:r>
              <a:endParaRPr lang="ru-RU" sz="1600" i="1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6047966" y="5220791"/>
            <a:ext cx="2899134" cy="1627016"/>
            <a:chOff x="5574583" y="1622935"/>
            <a:chExt cx="2160911" cy="1536318"/>
          </a:xfrm>
        </p:grpSpPr>
        <p:sp>
          <p:nvSpPr>
            <p:cNvPr id="22" name="Овал 21"/>
            <p:cNvSpPr/>
            <p:nvPr/>
          </p:nvSpPr>
          <p:spPr>
            <a:xfrm>
              <a:off x="5642277" y="1622935"/>
              <a:ext cx="2093216" cy="147595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Овал 4"/>
            <p:cNvSpPr/>
            <p:nvPr/>
          </p:nvSpPr>
          <p:spPr>
            <a:xfrm>
              <a:off x="5574583" y="1622937"/>
              <a:ext cx="2160911" cy="15363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400050">
                <a:spcBef>
                  <a:spcPct val="0"/>
                </a:spcBef>
              </a:pPr>
              <a:r>
                <a:rPr kumimoji="0" lang="ru-RU" sz="2000" b="1" i="0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Литературное</a:t>
              </a:r>
              <a:r>
                <a:rPr kumimoji="0" lang="ru-RU" sz="2000" b="1" i="0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lvl="0" algn="ctr" defTabSz="400050">
                <a:spcBef>
                  <a:spcPct val="0"/>
                </a:spcBef>
              </a:pPr>
              <a:r>
                <a:rPr kumimoji="0" lang="ru-RU" sz="2000" b="1" i="0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чтение</a:t>
              </a:r>
              <a:endParaRPr kumimoji="0" lang="en-US" sz="20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400050">
                <a:spcBef>
                  <a:spcPct val="0"/>
                </a:spcBef>
              </a:pPr>
              <a:r>
                <a:rPr kumimoji="0" lang="ru-RU" sz="1600" i="1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(работа с текстами,</a:t>
              </a:r>
            </a:p>
            <a:p>
              <a:pPr lvl="0" algn="ctr" defTabSz="400050">
                <a:spcBef>
                  <a:spcPct val="0"/>
                </a:spcBef>
              </a:pPr>
              <a:r>
                <a:rPr kumimoji="0" lang="ru-RU" sz="1600" i="1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этнотрадиции</a:t>
              </a:r>
              <a:r>
                <a:rPr kumimoji="0" lang="ru-RU" sz="1600" i="1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ru-RU" sz="1600" i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753114" y="5076775"/>
            <a:ext cx="3017522" cy="1794488"/>
            <a:chOff x="5243935" y="3820633"/>
            <a:chExt cx="2249152" cy="1694453"/>
          </a:xfrm>
        </p:grpSpPr>
        <p:sp>
          <p:nvSpPr>
            <p:cNvPr id="19" name="Овал 18"/>
            <p:cNvSpPr/>
            <p:nvPr/>
          </p:nvSpPr>
          <p:spPr>
            <a:xfrm>
              <a:off x="5315942" y="3928858"/>
              <a:ext cx="2093216" cy="147595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Овал 4"/>
            <p:cNvSpPr/>
            <p:nvPr/>
          </p:nvSpPr>
          <p:spPr>
            <a:xfrm>
              <a:off x="5243935" y="3820633"/>
              <a:ext cx="2249152" cy="16944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400050">
                <a:spcBef>
                  <a:spcPct val="0"/>
                </a:spcBef>
              </a:pPr>
              <a:r>
                <a:rPr lang="ru-RU" sz="2000" b="1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Русский язык</a:t>
              </a:r>
            </a:p>
            <a:p>
              <a:pPr lvl="0" algn="ctr" defTabSz="400050">
                <a:spcBef>
                  <a:spcPct val="0"/>
                </a:spcBef>
              </a:pPr>
              <a:r>
                <a:rPr lang="ru-RU" sz="1600" i="1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(работа со словарем, с </a:t>
              </a:r>
            </a:p>
            <a:p>
              <a:pPr lvl="0" algn="ctr" defTabSz="400050">
                <a:spcBef>
                  <a:spcPct val="0"/>
                </a:spcBef>
              </a:pPr>
              <a:r>
                <a:rPr lang="ru-RU" sz="1600" i="1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дополнительной</a:t>
              </a:r>
            </a:p>
            <a:p>
              <a:pPr lvl="0" algn="ctr" defTabSz="400050">
                <a:spcBef>
                  <a:spcPct val="0"/>
                </a:spcBef>
              </a:pPr>
              <a:r>
                <a:rPr lang="ru-RU" sz="1600" i="1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информацией)</a:t>
              </a:r>
              <a:endParaRPr lang="ru-RU" sz="1600" i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983704" y="3142937"/>
            <a:ext cx="2994844" cy="1640427"/>
            <a:chOff x="631893" y="3855828"/>
            <a:chExt cx="2232248" cy="1548982"/>
          </a:xfrm>
        </p:grpSpPr>
        <p:sp>
          <p:nvSpPr>
            <p:cNvPr id="16" name="Овал 15"/>
            <p:cNvSpPr/>
            <p:nvPr/>
          </p:nvSpPr>
          <p:spPr>
            <a:xfrm>
              <a:off x="703901" y="3928858"/>
              <a:ext cx="2093216" cy="147595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Овал 4"/>
            <p:cNvSpPr/>
            <p:nvPr/>
          </p:nvSpPr>
          <p:spPr>
            <a:xfrm>
              <a:off x="631893" y="3855828"/>
              <a:ext cx="2232248" cy="15489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400050">
                <a:spcBef>
                  <a:spcPct val="0"/>
                </a:spcBef>
              </a:pPr>
              <a:r>
                <a:rPr lang="ru-RU" sz="2000" b="1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Математика</a:t>
              </a:r>
            </a:p>
            <a:p>
              <a:pPr lvl="0" algn="ctr" defTabSz="400050">
                <a:spcBef>
                  <a:spcPct val="0"/>
                </a:spcBef>
              </a:pPr>
              <a:r>
                <a:rPr lang="ru-RU" sz="1600" i="1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(расчеты, вычисления,</a:t>
              </a:r>
            </a:p>
            <a:p>
              <a:pPr lvl="0" algn="ctr" defTabSz="400050">
                <a:spcBef>
                  <a:spcPct val="0"/>
                </a:spcBef>
              </a:pPr>
              <a:r>
                <a:rPr lang="ru-RU" sz="1600" i="1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геометрические фигуры, </a:t>
              </a:r>
            </a:p>
            <a:p>
              <a:pPr lvl="0" algn="ctr" defTabSz="400050">
                <a:spcBef>
                  <a:spcPct val="0"/>
                </a:spcBef>
              </a:pPr>
              <a:r>
                <a:rPr lang="ru-RU" sz="1600" i="1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именованные числа)</a:t>
              </a:r>
              <a:endParaRPr lang="ru-RU" sz="1600" i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1530276" y="2441104"/>
            <a:ext cx="1791021" cy="979487"/>
            <a:chOff x="631893" y="3855828"/>
            <a:chExt cx="2232248" cy="1548982"/>
          </a:xfrm>
        </p:grpSpPr>
        <p:sp>
          <p:nvSpPr>
            <p:cNvPr id="42" name="Овал 41"/>
            <p:cNvSpPr/>
            <p:nvPr/>
          </p:nvSpPr>
          <p:spPr>
            <a:xfrm>
              <a:off x="703901" y="3928858"/>
              <a:ext cx="2093216" cy="147595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Овал 4"/>
            <p:cNvSpPr/>
            <p:nvPr/>
          </p:nvSpPr>
          <p:spPr>
            <a:xfrm>
              <a:off x="631893" y="3855828"/>
              <a:ext cx="2232248" cy="15489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400050">
                <a:spcBef>
                  <a:spcPct val="0"/>
                </a:spcBef>
              </a:pPr>
              <a:r>
                <a:rPr lang="ru-RU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Геометрия</a:t>
              </a:r>
              <a:endParaRPr lang="ru-RU" sz="2000" b="1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7362924" y="2412479"/>
            <a:ext cx="1791021" cy="979487"/>
            <a:chOff x="631893" y="3855828"/>
            <a:chExt cx="2232248" cy="1548982"/>
          </a:xfrm>
        </p:grpSpPr>
        <p:sp>
          <p:nvSpPr>
            <p:cNvPr id="45" name="Овал 44"/>
            <p:cNvSpPr/>
            <p:nvPr/>
          </p:nvSpPr>
          <p:spPr>
            <a:xfrm>
              <a:off x="703901" y="3928858"/>
              <a:ext cx="2093216" cy="147595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Овал 4"/>
            <p:cNvSpPr/>
            <p:nvPr/>
          </p:nvSpPr>
          <p:spPr>
            <a:xfrm>
              <a:off x="631893" y="3855828"/>
              <a:ext cx="2232248" cy="15489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400050">
                <a:spcBef>
                  <a:spcPct val="0"/>
                </a:spcBef>
              </a:pPr>
              <a:r>
                <a:rPr lang="ru-RU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Физика</a:t>
              </a:r>
              <a:endParaRPr lang="ru-RU" sz="2000" b="1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8750445" y="2556495"/>
            <a:ext cx="1791021" cy="979487"/>
            <a:chOff x="631893" y="3855828"/>
            <a:chExt cx="2232248" cy="1548982"/>
          </a:xfrm>
        </p:grpSpPr>
        <p:sp>
          <p:nvSpPr>
            <p:cNvPr id="51" name="Овал 50"/>
            <p:cNvSpPr/>
            <p:nvPr/>
          </p:nvSpPr>
          <p:spPr>
            <a:xfrm>
              <a:off x="703901" y="3928858"/>
              <a:ext cx="2093216" cy="147595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Овал 4"/>
            <p:cNvSpPr/>
            <p:nvPr/>
          </p:nvSpPr>
          <p:spPr>
            <a:xfrm>
              <a:off x="631893" y="3855828"/>
              <a:ext cx="2232248" cy="15489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400050">
                <a:spcBef>
                  <a:spcPct val="0"/>
                </a:spcBef>
              </a:pPr>
              <a:r>
                <a:rPr lang="ru-RU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Химия</a:t>
              </a:r>
              <a:endParaRPr lang="ru-RU" sz="2000" b="1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21130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" y="6865333"/>
            <a:ext cx="10693405" cy="502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50748" y="6915245"/>
            <a:ext cx="584797" cy="402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4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50748" y="6165138"/>
            <a:ext cx="946113" cy="47696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663603" y="6915245"/>
            <a:ext cx="2435625" cy="452485"/>
          </a:xfrm>
        </p:spPr>
        <p:txBody>
          <a:bodyPr/>
          <a:lstStyle/>
          <a:p>
            <a:pPr defTabSz="914400" hangingPunct="0"/>
            <a:fld id="{82821BB2-611B-492C-B73E-32A514CCECF5}" type="slidenum">
              <a:rPr lang="ru-RU" sz="1600" b="1">
                <a:solidFill>
                  <a:srgbClr val="005493"/>
                </a:solidFill>
                <a:latin typeface="Arial" panose="020B0604020202020204" pitchFamily="34" charset="0"/>
                <a:ea typeface="Helvetica Neue Bold Condensed"/>
                <a:cs typeface="Arial" panose="020B0604020202020204" pitchFamily="34" charset="0"/>
              </a:rPr>
              <a:pPr defTabSz="914400" hangingPunct="0"/>
              <a:t>11</a:t>
            </a:fld>
            <a:endParaRPr lang="ru-RU" sz="1600" b="1" dirty="0">
              <a:solidFill>
                <a:srgbClr val="005493"/>
              </a:solidFill>
              <a:latin typeface="Arial" panose="020B0604020202020204" pitchFamily="34" charset="0"/>
              <a:ea typeface="Helvetica Neue Bold Condensed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4852" y="3432785"/>
            <a:ext cx="10723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ТРЕБОВАНИЯ ФГОС И ПООП ООО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  <a:ea typeface="Helvetica Neue Black Condensed"/>
              <a:cs typeface="Helvetica Neue Black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5940075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-14852" y="-28003"/>
            <a:ext cx="10708252" cy="175138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altLang="ru-RU" sz="4000" dirty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ТРЕБОВАНИЯ ФГОС </a:t>
            </a:r>
            <a:r>
              <a:rPr lang="ru-RU" altLang="ru-RU" sz="4000" dirty="0" smtClean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НОО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ea typeface="Helvetica Neue Black Condensed"/>
              <a:cs typeface="Arial" panose="020B0604020202020204" pitchFamily="34" charset="0"/>
            </a:endParaRPr>
          </a:p>
        </p:txBody>
      </p:sp>
      <p:graphicFrame>
        <p:nvGraphicFramePr>
          <p:cNvPr id="8" name="Group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588338"/>
              </p:ext>
            </p:extLst>
          </p:nvPr>
        </p:nvGraphicFramePr>
        <p:xfrm>
          <a:off x="1314252" y="1980431"/>
          <a:ext cx="7921625" cy="2952328"/>
        </p:xfrm>
        <a:graphic>
          <a:graphicData uri="http://schemas.openxmlformats.org/drawingml/2006/table">
            <a:tbl>
              <a:tblPr/>
              <a:tblGrid>
                <a:gridCol w="450850"/>
                <a:gridCol w="1709390"/>
                <a:gridCol w="5761385"/>
              </a:tblGrid>
              <a:tr h="6321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№ п/п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Предметные области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Основные задачи реализации содержания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</a:tr>
              <a:tr h="2320213">
                <a:tc>
                  <a:txBody>
                    <a:bodyPr/>
                    <a:lstStyle/>
                    <a:p>
                      <a:pPr marL="714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Технология</a:t>
                      </a:r>
                    </a:p>
                    <a:p>
                      <a:pPr marL="714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7143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Формирование </a:t>
                      </a:r>
                      <a:r>
                        <a:rPr kumimoji="0" lang="ru-RU" sz="16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опыта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как </a:t>
                      </a:r>
                      <a:r>
                        <a:rPr kumimoji="0" lang="ru-RU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основы обучения и познания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осуществление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6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поисково-аналитической деятельности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для практического решения прикладных задач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 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использованием знаний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полученных при изучении 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других учебных предметов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формирование первоначального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6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опыта практической преобразовательной деятельности</a:t>
                      </a:r>
                    </a:p>
                    <a:p>
                      <a:pPr marL="714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cxnSp>
        <p:nvCxnSpPr>
          <p:cNvPr id="14" name="Прямая со стрелкой 13"/>
          <p:cNvCxnSpPr>
            <a:endCxn id="3" idx="0"/>
          </p:cNvCxnSpPr>
          <p:nvPr/>
        </p:nvCxnSpPr>
        <p:spPr>
          <a:xfrm flipH="1">
            <a:off x="1602284" y="3060551"/>
            <a:ext cx="3834532" cy="235651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endCxn id="9" idx="0"/>
          </p:cNvCxnSpPr>
          <p:nvPr/>
        </p:nvCxnSpPr>
        <p:spPr>
          <a:xfrm>
            <a:off x="7211644" y="4677444"/>
            <a:ext cx="1951480" cy="73962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6" idx="0"/>
          </p:cNvCxnSpPr>
          <p:nvPr/>
        </p:nvCxnSpPr>
        <p:spPr>
          <a:xfrm flipH="1">
            <a:off x="5418708" y="3248276"/>
            <a:ext cx="1745212" cy="216879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Скругленный прямоугольник 2"/>
          <p:cNvSpPr/>
          <p:nvPr/>
        </p:nvSpPr>
        <p:spPr>
          <a:xfrm>
            <a:off x="162124" y="5417070"/>
            <a:ext cx="2880320" cy="181588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0116" y="5724847"/>
            <a:ext cx="28803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наблюдения</a:t>
            </a: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исследования, пробные действия-упражнения 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30476" y="5417071"/>
            <a:ext cx="4176464" cy="181588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330476" y="5494014"/>
            <a:ext cx="4176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анализ</a:t>
            </a: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как разложение на составляющие части для определения проблемы, </a:t>
            </a:r>
            <a:r>
              <a:rPr lang="ru-RU" sz="1600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практический поиск</a:t>
            </a: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-упражнение, изучение рисунков, инструкционных карт, чертежей, схем…  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794972" y="5421133"/>
            <a:ext cx="2736304" cy="181588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794972" y="5417070"/>
            <a:ext cx="27363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понимание универсальности последовательности технологических операций при работе в изучаемыми материалами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213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oup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504077"/>
              </p:ext>
            </p:extLst>
          </p:nvPr>
        </p:nvGraphicFramePr>
        <p:xfrm>
          <a:off x="1314252" y="1980431"/>
          <a:ext cx="7921625" cy="3350931"/>
        </p:xfrm>
        <a:graphic>
          <a:graphicData uri="http://schemas.openxmlformats.org/drawingml/2006/table">
            <a:tbl>
              <a:tblPr/>
              <a:tblGrid>
                <a:gridCol w="450850"/>
                <a:gridCol w="1709390"/>
                <a:gridCol w="5761385"/>
              </a:tblGrid>
              <a:tr h="6321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№ п/п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" b="1" i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Times New Roman" pitchFamily="18" charset="0"/>
                        </a:rPr>
                        <a:t>Предметная область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Times New Roman" pitchFamily="18" charset="0"/>
                        </a:rPr>
                        <a:t>Обеспечивает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6E5"/>
                    </a:solidFill>
                  </a:tcPr>
                </a:tc>
              </a:tr>
              <a:tr h="2320213">
                <a:tc>
                  <a:txBody>
                    <a:bodyPr/>
                    <a:lstStyle/>
                    <a:p>
                      <a:pPr marL="714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Технология</a:t>
                      </a:r>
                    </a:p>
                    <a:p>
                      <a:pPr marL="714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143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Развитие творческой деятельности;</a:t>
                      </a:r>
                    </a:p>
                    <a:p>
                      <a:pPr marL="7143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Активное использование знаний, полученных при изучении других учебных предметов, и сформированных УУД;</a:t>
                      </a:r>
                      <a:endParaRPr kumimoji="0" lang="ru-RU" sz="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7143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Совершенствование умений выполнения учебно-исследовательской и проектной деятельности;</a:t>
                      </a:r>
                    </a:p>
                    <a:p>
                      <a:pPr marL="7143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Формирование представлений о социальных и этических аспектах научно-технического прогресса;</a:t>
                      </a:r>
                    </a:p>
                    <a:p>
                      <a:pPr marL="71438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Экологическая направленность любой деятельности.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cxnSp>
        <p:nvCxnSpPr>
          <p:cNvPr id="20" name="Прямая соединительная линия 19"/>
          <p:cNvCxnSpPr/>
          <p:nvPr/>
        </p:nvCxnSpPr>
        <p:spPr>
          <a:xfrm flipH="1">
            <a:off x="3186460" y="4716735"/>
            <a:ext cx="2" cy="15300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>
            <a:off x="9667178" y="2484488"/>
            <a:ext cx="2" cy="38434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-14852" y="-28003"/>
            <a:ext cx="10708252" cy="175138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altLang="ru-RU" sz="4000" dirty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ТРЕБОВАНИЯ ФГОС ООО</a:t>
            </a:r>
            <a:endParaRPr lang="ru-RU" sz="4000" dirty="0">
              <a:solidFill>
                <a:srgbClr val="FFFFFF"/>
              </a:solidFill>
              <a:latin typeface="Impact" panose="020B0806030902050204" pitchFamily="34" charset="0"/>
              <a:ea typeface="Helvetica Neue Black Condensed"/>
              <a:cs typeface="Helvetica Neue Black Condensed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650956" y="5617412"/>
            <a:ext cx="2952328" cy="181588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557688" y="5616753"/>
            <a:ext cx="29523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Раскрыть потенциал </a:t>
            </a:r>
            <a:b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ученика через опыт преобразовательной </a:t>
            </a: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деятельности, подготовить </a:t>
            </a: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 профессиональной </a:t>
            </a: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деятельности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394372" y="5637157"/>
            <a:ext cx="5163316" cy="181588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Дать системные научные знания </a:t>
            </a:r>
            <a:b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 природе и технике, культуре и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экономике, созидательная направленность любой деятельности,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задуматься о социальных и экологических последствиях развития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технологий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H="1">
            <a:off x="1098228" y="3420591"/>
            <a:ext cx="24482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1098228" y="3420591"/>
            <a:ext cx="2" cy="289384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7578948" y="3627164"/>
            <a:ext cx="0" cy="2254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7578948" y="3627165"/>
            <a:ext cx="20882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3186460" y="4716735"/>
            <a:ext cx="3600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6534832" y="2484487"/>
            <a:ext cx="3132346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Скругленный прямоугольник 2"/>
          <p:cNvSpPr/>
          <p:nvPr/>
        </p:nvSpPr>
        <p:spPr>
          <a:xfrm>
            <a:off x="162124" y="5617411"/>
            <a:ext cx="2160240" cy="183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2124" y="5986744"/>
            <a:ext cx="21602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Системная картина </a:t>
            </a: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мира труда, технологий и профессий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H="1">
            <a:off x="3186460" y="5148783"/>
            <a:ext cx="3600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6534832" y="2484490"/>
            <a:ext cx="0" cy="21602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7442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dirty="0"/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0" y="216164"/>
            <a:ext cx="10693400" cy="12602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ПЛАНИРУЕМЫЕ РЕЗУЛЬТАТЫ </a:t>
            </a:r>
            <a:br>
              <a:rPr lang="ru-RU" sz="4000" dirty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</a:br>
            <a:r>
              <a:rPr lang="ru-RU" sz="4000" dirty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ФГОС ООО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50800896"/>
              </p:ext>
            </p:extLst>
          </p:nvPr>
        </p:nvGraphicFramePr>
        <p:xfrm>
          <a:off x="93325" y="1759177"/>
          <a:ext cx="10506745" cy="5837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55537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B440EA5-94A7-4F29-B190-2089ABD527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CB440EA5-94A7-4F29-B190-2089ABD527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CB440EA5-94A7-4F29-B190-2089ABD527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CB440EA5-94A7-4F29-B190-2089ABD527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FB5B6CC-31D9-44E0-90CC-B7DAA0C88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graphicEl>
                                              <a:dgm id="{EFB5B6CC-31D9-44E0-90CC-B7DAA0C887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graphicEl>
                                              <a:dgm id="{EFB5B6CC-31D9-44E0-90CC-B7DAA0C88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graphicEl>
                                              <a:dgm id="{EFB5B6CC-31D9-44E0-90CC-B7DAA0C88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27EEA59-7867-41BB-A795-1C1D21C02E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graphicEl>
                                              <a:dgm id="{B27EEA59-7867-41BB-A795-1C1D21C02E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graphicEl>
                                              <a:dgm id="{B27EEA59-7867-41BB-A795-1C1D21C02E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graphicEl>
                                              <a:dgm id="{B27EEA59-7867-41BB-A795-1C1D21C02E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D2B4AE7-259E-4E4F-962B-2F33C38911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graphicEl>
                                              <a:dgm id="{8D2B4AE7-259E-4E4F-962B-2F33C38911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graphicEl>
                                              <a:dgm id="{8D2B4AE7-259E-4E4F-962B-2F33C38911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graphicEl>
                                              <a:dgm id="{8D2B4AE7-259E-4E4F-962B-2F33C38911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9C576EB-BFC1-46BB-8951-9D79E27F20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graphicEl>
                                              <a:dgm id="{89C576EB-BFC1-46BB-8951-9D79E27F20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graphicEl>
                                              <a:dgm id="{89C576EB-BFC1-46BB-8951-9D79E27F20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graphicEl>
                                              <a:dgm id="{89C576EB-BFC1-46BB-8951-9D79E27F20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F887E48-52A3-4357-BA14-8D15EEDD63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graphicEl>
                                              <a:dgm id="{3F887E48-52A3-4357-BA14-8D15EEDD63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graphicEl>
                                              <a:dgm id="{3F887E48-52A3-4357-BA14-8D15EEDD63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graphicEl>
                                              <a:dgm id="{3F887E48-52A3-4357-BA14-8D15EEDD63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15C42B1-2304-4DCE-AD02-D288426F6F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graphicEl>
                                              <a:dgm id="{915C42B1-2304-4DCE-AD02-D288426F6F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graphicEl>
                                              <a:dgm id="{915C42B1-2304-4DCE-AD02-D288426F6F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graphicEl>
                                              <a:dgm id="{915C42B1-2304-4DCE-AD02-D288426F6F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C77FF23-17AF-473D-9DE2-2BBF42688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graphicEl>
                                              <a:dgm id="{4C77FF23-17AF-473D-9DE2-2BBF426880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graphicEl>
                                              <a:dgm id="{4C77FF23-17AF-473D-9DE2-2BBF42688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graphicEl>
                                              <a:dgm id="{4C77FF23-17AF-473D-9DE2-2BBF42688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F6A0DC3-C5B4-4DF5-B418-ECF9B0DDFF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graphicEl>
                                              <a:dgm id="{EF6A0DC3-C5B4-4DF5-B418-ECF9B0DDFF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graphicEl>
                                              <a:dgm id="{EF6A0DC3-C5B4-4DF5-B418-ECF9B0DDFF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graphicEl>
                                              <a:dgm id="{EF6A0DC3-C5B4-4DF5-B418-ECF9B0DDFF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E0E3157-E57C-468A-93CD-602BF5D174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graphicEl>
                                              <a:dgm id="{0E0E3157-E57C-468A-93CD-602BF5D174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graphicEl>
                                              <a:dgm id="{0E0E3157-E57C-468A-93CD-602BF5D174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graphicEl>
                                              <a:dgm id="{0E0E3157-E57C-468A-93CD-602BF5D174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4B9A2E7-1950-46CA-A4DF-B40F05A31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graphicEl>
                                              <a:dgm id="{E4B9A2E7-1950-46CA-A4DF-B40F05A315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graphicEl>
                                              <a:dgm id="{E4B9A2E7-1950-46CA-A4DF-B40F05A31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graphicEl>
                                              <a:dgm id="{E4B9A2E7-1950-46CA-A4DF-B40F05A31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55FC5C2-F175-48C9-9AB8-E1E4CC2913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graphicEl>
                                              <a:dgm id="{F55FC5C2-F175-48C9-9AB8-E1E4CC2913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graphicEl>
                                              <a:dgm id="{F55FC5C2-F175-48C9-9AB8-E1E4CC2913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graphicEl>
                                              <a:dgm id="{F55FC5C2-F175-48C9-9AB8-E1E4CC2913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0836CD9-ECFD-4A1A-AB9A-7F8FE01657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">
                                            <p:graphicEl>
                                              <a:dgm id="{90836CD9-ECFD-4A1A-AB9A-7F8FE01657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graphicEl>
                                              <a:dgm id="{90836CD9-ECFD-4A1A-AB9A-7F8FE01657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graphicEl>
                                              <a:dgm id="{90836CD9-ECFD-4A1A-AB9A-7F8FE01657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564CD0B-57EF-46B4-AE3E-3222BE5A18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">
                                            <p:graphicEl>
                                              <a:dgm id="{0564CD0B-57EF-46B4-AE3E-3222BE5A18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graphicEl>
                                              <a:dgm id="{0564CD0B-57EF-46B4-AE3E-3222BE5A18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graphicEl>
                                              <a:dgm id="{0564CD0B-57EF-46B4-AE3E-3222BE5A18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51BDF4D-A64B-48AC-A89F-B219B4470D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">
                                            <p:graphicEl>
                                              <a:dgm id="{151BDF4D-A64B-48AC-A89F-B219B4470D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>
                                            <p:graphicEl>
                                              <a:dgm id="{151BDF4D-A64B-48AC-A89F-B219B4470D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>
                                            <p:graphicEl>
                                              <a:dgm id="{151BDF4D-A64B-48AC-A89F-B219B4470D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F76E9B3-6D94-4D70-9FD1-A2687A156A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">
                                            <p:graphicEl>
                                              <a:dgm id="{EF76E9B3-6D94-4D70-9FD1-A2687A156A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">
                                            <p:graphicEl>
                                              <a:dgm id="{EF76E9B3-6D94-4D70-9FD1-A2687A156A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">
                                            <p:graphicEl>
                                              <a:dgm id="{EF76E9B3-6D94-4D70-9FD1-A2687A156A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C310B7E-4826-4B25-A9B1-04F3672EC8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>
                                            <p:graphicEl>
                                              <a:dgm id="{DC310B7E-4826-4B25-A9B1-04F3672EC8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>
                                            <p:graphicEl>
                                              <a:dgm id="{DC310B7E-4826-4B25-A9B1-04F3672EC8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">
                                            <p:graphicEl>
                                              <a:dgm id="{DC310B7E-4826-4B25-A9B1-04F3672EC8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C280AAD-1323-4D40-A6AB-E0B2EF205D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">
                                            <p:graphicEl>
                                              <a:dgm id="{BC280AAD-1323-4D40-A6AB-E0B2EF205D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>
                                            <p:graphicEl>
                                              <a:dgm id="{BC280AAD-1323-4D40-A6AB-E0B2EF205D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">
                                            <p:graphicEl>
                                              <a:dgm id="{BC280AAD-1323-4D40-A6AB-E0B2EF205D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60ADF47-D084-45FC-AD5D-4AFE8F8016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">
                                            <p:graphicEl>
                                              <a:dgm id="{A60ADF47-D084-45FC-AD5D-4AFE8F8016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">
                                            <p:graphicEl>
                                              <a:dgm id="{A60ADF47-D084-45FC-AD5D-4AFE8F8016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">
                                            <p:graphicEl>
                                              <a:dgm id="{A60ADF47-D084-45FC-AD5D-4AFE8F8016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4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" y="6865333"/>
            <a:ext cx="10693405" cy="502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50748" y="6915245"/>
            <a:ext cx="584797" cy="402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4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50748" y="6165138"/>
            <a:ext cx="946113" cy="47696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663603" y="6915245"/>
            <a:ext cx="2435625" cy="452485"/>
          </a:xfrm>
        </p:spPr>
        <p:txBody>
          <a:bodyPr/>
          <a:lstStyle/>
          <a:p>
            <a:pPr defTabSz="914400" hangingPunct="0"/>
            <a:fld id="{82821BB2-611B-492C-B73E-32A514CCECF5}" type="slidenum">
              <a:rPr lang="ru-RU" sz="1600" b="1">
                <a:solidFill>
                  <a:srgbClr val="005493"/>
                </a:solidFill>
                <a:latin typeface="Arial" panose="020B0604020202020204" pitchFamily="34" charset="0"/>
                <a:ea typeface="Helvetica Neue Bold Condensed"/>
                <a:cs typeface="Arial" panose="020B0604020202020204" pitchFamily="34" charset="0"/>
              </a:rPr>
              <a:pPr defTabSz="914400" hangingPunct="0"/>
              <a:t>15</a:t>
            </a:fld>
            <a:endParaRPr lang="ru-RU" sz="1600" b="1" dirty="0">
              <a:solidFill>
                <a:srgbClr val="005493"/>
              </a:solidFill>
              <a:latin typeface="Arial" panose="020B0604020202020204" pitchFamily="34" charset="0"/>
              <a:ea typeface="Helvetica Neue Bold Condensed"/>
              <a:cs typeface="Arial" panose="020B0604020202020204" pitchFamily="34" charset="0"/>
            </a:endParaRPr>
          </a:p>
        </p:txBody>
      </p:sp>
      <p:sp>
        <p:nvSpPr>
          <p:cNvPr id="8" name="Shape 455"/>
          <p:cNvSpPr>
            <a:spLocks noGrp="1"/>
          </p:cNvSpPr>
          <p:nvPr>
            <p:ph type="title"/>
          </p:nvPr>
        </p:nvSpPr>
        <p:spPr>
          <a:xfrm>
            <a:off x="0" y="216164"/>
            <a:ext cx="10693400" cy="12602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3200" dirty="0" smtClean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СОДЕРЖАНИЕ ПРИМЕРНОЙ ПРОГРАММЫ ПРЕДМЕТА ТЕХНОЛОГИЯ </a:t>
            </a:r>
            <a:r>
              <a:rPr lang="ru-RU" sz="4000" dirty="0" smtClean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(ПОД РЕД. Е.Я. КОГАНА)</a:t>
            </a:r>
            <a:endParaRPr lang="ru-RU" sz="4000" dirty="0">
              <a:solidFill>
                <a:srgbClr val="FFFFFF"/>
              </a:solidFill>
              <a:latin typeface="Impact" panose="020B0806030902050204" pitchFamily="34" charset="0"/>
              <a:ea typeface="Helvetica Neue Black Condensed"/>
              <a:cs typeface="Helvetica Neue Black Condensed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2124" y="2051600"/>
            <a:ext cx="1043473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блок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включает содержание,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которое позволяет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ввести обучающихся в контекст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современных материальных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 информационных технологий,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а также показывает технологическую эволюцию человечества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ее закономерности, технологические тренды ближайших десятилетий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Второй </a:t>
            </a:r>
            <a:r>
              <a:rPr 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содержания позволяет обучающемуся получить опыт персонифицированного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действия в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рамках применения и разработки технологических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решений.</a:t>
            </a: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Третий </a:t>
            </a:r>
            <a:r>
              <a:rPr 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содержания обеспечивает обучающегося информацией о профессиональной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деятельности, в контексте современных производственных технологий; производящих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отраслях конкретного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региона, региональных рынках труда; законах, которым подчиняется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трудовых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ресурсов современного общества, а также позволяет сформировать ситуации, в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которых обучающийся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получает возможность социально-профессиональных проб и опыт принятия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и обоснования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собственных решений. </a:t>
            </a:r>
          </a:p>
        </p:txBody>
      </p:sp>
    </p:spTree>
    <p:extLst>
      <p:ext uri="{BB962C8B-B14F-4D97-AF65-F5344CB8AC3E}">
        <p14:creationId xmlns:p14="http://schemas.microsoft.com/office/powerpoint/2010/main" val="11899025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360363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4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" y="6865333"/>
            <a:ext cx="10693405" cy="502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50748" y="6915245"/>
            <a:ext cx="584797" cy="40256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663603" y="6915245"/>
            <a:ext cx="2435625" cy="452485"/>
          </a:xfrm>
        </p:spPr>
        <p:txBody>
          <a:bodyPr/>
          <a:lstStyle/>
          <a:p>
            <a:pPr defTabSz="914400" hangingPunct="0"/>
            <a:fld id="{82821BB2-611B-492C-B73E-32A514CCECF5}" type="slidenum">
              <a:rPr lang="ru-RU" sz="1600">
                <a:solidFill>
                  <a:srgbClr val="005493"/>
                </a:solidFill>
                <a:latin typeface="Arial" panose="020B0604020202020204" pitchFamily="34" charset="0"/>
                <a:ea typeface="Helvetica Neue Bold Condensed"/>
                <a:cs typeface="Arial" panose="020B0604020202020204" pitchFamily="34" charset="0"/>
              </a:rPr>
              <a:pPr defTabSz="914400" hangingPunct="0"/>
              <a:t>16</a:t>
            </a:fld>
            <a:endParaRPr lang="ru-RU" sz="1600" dirty="0">
              <a:solidFill>
                <a:srgbClr val="005493"/>
              </a:solidFill>
              <a:latin typeface="Arial" panose="020B0604020202020204" pitchFamily="34" charset="0"/>
              <a:ea typeface="Helvetica Neue Bold Condensed"/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5800908"/>
              </p:ext>
            </p:extLst>
          </p:nvPr>
        </p:nvGraphicFramePr>
        <p:xfrm>
          <a:off x="234133" y="1476375"/>
          <a:ext cx="3672408" cy="5112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9" name="Группа 8"/>
          <p:cNvGrpSpPr/>
          <p:nvPr/>
        </p:nvGrpSpPr>
        <p:grpSpPr>
          <a:xfrm>
            <a:off x="1818308" y="4716735"/>
            <a:ext cx="2736247" cy="1267971"/>
            <a:chOff x="3208019" y="2376310"/>
            <a:chExt cx="3089204" cy="1689408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3208019" y="2376310"/>
              <a:ext cx="3089204" cy="1689408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290489" y="2458780"/>
              <a:ext cx="2924264" cy="15244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/>
                <a:t>Начальное общее образование</a:t>
              </a:r>
            </a:p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/>
                <a:t>(1-4 класс)</a:t>
              </a:r>
              <a:endParaRPr lang="ru-RU" sz="2000" b="1" kern="1200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818308" y="2268463"/>
            <a:ext cx="2736247" cy="1267971"/>
            <a:chOff x="3208019" y="475726"/>
            <a:chExt cx="3089204" cy="1689408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3208019" y="475726"/>
              <a:ext cx="3089204" cy="1689408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3290489" y="558196"/>
              <a:ext cx="2924264" cy="15244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/>
                <a:t>Основное общее образование</a:t>
              </a:r>
            </a:p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/>
                <a:t>(5-9 класс)</a:t>
              </a:r>
              <a:endParaRPr lang="ru-RU" sz="2000" b="1" kern="1200" dirty="0"/>
            </a:p>
          </p:txBody>
        </p:sp>
      </p:grpSp>
      <p:pic>
        <p:nvPicPr>
          <p:cNvPr id="18" name="Picture 5" descr="D:\Обложки\Обложки 2015\4kl_обложка с экраном на замену\4 класс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108" y="4778632"/>
            <a:ext cx="1421579" cy="1920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D:\Обложки\Технология ШР\Uchebniki\techno4new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83" y="4778631"/>
            <a:ext cx="1440160" cy="1920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D:\Обложки\Технология ШР\Uchebniki\techno1new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636" y="4741566"/>
            <a:ext cx="1440160" cy="1957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Tolmacheva\Desktop\Казакевич. 8-9 классы (обложка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860" y="2147916"/>
            <a:ext cx="1448664" cy="1916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Tolmacheva\Desktop\Казакевич. 7 класс (обложка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780" y="2147916"/>
            <a:ext cx="1440158" cy="1916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Tolmacheva\Desktop\Казакевич. 6 класс (обложка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0" y="2147916"/>
            <a:ext cx="1421579" cy="1916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Users\ATolmacheva\Desktop\Казакевич. 5 класс (обложка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620" y="2147917"/>
            <a:ext cx="1440160" cy="1920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Tolmacheva\Desktop\Тесты по профориентации. 9 класс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697" y="2147917"/>
            <a:ext cx="1421579" cy="1916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Tolmacheva\Desktop\Тесты по профориентации. 8 класс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044" y="2147917"/>
            <a:ext cx="1472764" cy="1916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Обложки\Обложки 2015\1kl_обложка с экраном на замену\1 класс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980" y="4778632"/>
            <a:ext cx="1421579" cy="1920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70637" y="4301237"/>
            <a:ext cx="26238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Школа России</a:t>
            </a:r>
            <a:endParaRPr lang="ru-RU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7866980" y="4301237"/>
            <a:ext cx="25737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Перспектива</a:t>
            </a:r>
            <a:endParaRPr lang="ru-RU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4626620" y="1404367"/>
            <a:ext cx="36089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«Технология» под ред. В.М. Казакевича</a:t>
            </a:r>
            <a:endParaRPr lang="ru-RU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8443044" y="1404367"/>
            <a:ext cx="2088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Моя будущая профессия</a:t>
            </a:r>
            <a:endParaRPr lang="ru-RU" b="1" dirty="0"/>
          </a:p>
        </p:txBody>
      </p:sp>
      <p:sp>
        <p:nvSpPr>
          <p:cNvPr id="30" name="Shape 455"/>
          <p:cNvSpPr>
            <a:spLocks noGrp="1"/>
          </p:cNvSpPr>
          <p:nvPr>
            <p:ph type="title"/>
          </p:nvPr>
        </p:nvSpPr>
        <p:spPr>
          <a:xfrm>
            <a:off x="0" y="36215"/>
            <a:ext cx="10693400" cy="12602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УМК ИЗДАТЕЛЬСТВА «ПРОСВЕЩЕНИЕ»</a:t>
            </a:r>
          </a:p>
        </p:txBody>
      </p:sp>
    </p:spTree>
    <p:extLst>
      <p:ext uri="{BB962C8B-B14F-4D97-AF65-F5344CB8AC3E}">
        <p14:creationId xmlns:p14="http://schemas.microsoft.com/office/powerpoint/2010/main" val="7985634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0" y="-28003"/>
            <a:ext cx="10693400" cy="175138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 smtClean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«ТЕХНОЛОГИЯ</a:t>
            </a:r>
            <a:r>
              <a:rPr lang="ru-RU" sz="4000" dirty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. 5–9 КЛАССЫ»</a:t>
            </a:r>
            <a:br>
              <a:rPr lang="ru-RU" sz="4000" dirty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</a:br>
            <a:r>
              <a:rPr lang="ru-RU" sz="4000" dirty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ПОД РЕДАКЦИЕЙ В. М. КАЗАКЕВИЧА</a:t>
            </a:r>
          </a:p>
        </p:txBody>
      </p:sp>
      <p:pic>
        <p:nvPicPr>
          <p:cNvPr id="13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" y="6865333"/>
            <a:ext cx="10693405" cy="502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50748" y="6915245"/>
            <a:ext cx="584797" cy="40256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811196" y="6915245"/>
            <a:ext cx="253897" cy="402569"/>
          </a:xfrm>
        </p:spPr>
        <p:txBody>
          <a:bodyPr/>
          <a:lstStyle/>
          <a:p>
            <a:pPr defTabSz="914400" hangingPunct="0"/>
            <a:fld id="{82821BB2-611B-492C-B73E-32A514CCECF5}" type="slidenum">
              <a:rPr lang="ru-RU" sz="1600">
                <a:solidFill>
                  <a:srgbClr val="005493"/>
                </a:solidFill>
                <a:latin typeface="Arial" panose="020B0604020202020204" pitchFamily="34" charset="0"/>
                <a:ea typeface="Helvetica Neue Bold Condensed"/>
                <a:cs typeface="Arial" panose="020B0604020202020204" pitchFamily="34" charset="0"/>
                <a:sym typeface="Helvetica Neue Bold Condensed"/>
              </a:rPr>
              <a:pPr defTabSz="914400" hangingPunct="0"/>
              <a:t>17</a:t>
            </a:fld>
            <a:endParaRPr lang="ru-RU" sz="1600" dirty="0">
              <a:solidFill>
                <a:srgbClr val="005493"/>
              </a:solidFill>
              <a:latin typeface="Arial" panose="020B0604020202020204" pitchFamily="34" charset="0"/>
              <a:ea typeface="Helvetica Neue Bold Condensed"/>
              <a:cs typeface="Arial" panose="020B0604020202020204" pitchFamily="34" charset="0"/>
              <a:sym typeface="Helvetica Neue Bold Condensed"/>
            </a:endParaRPr>
          </a:p>
        </p:txBody>
      </p:sp>
      <p:sp>
        <p:nvSpPr>
          <p:cNvPr id="12" name="Объект 1"/>
          <p:cNvSpPr>
            <a:spLocks noGrp="1"/>
          </p:cNvSpPr>
          <p:nvPr>
            <p:ph sz="half" idx="4294967295"/>
          </p:nvPr>
        </p:nvSpPr>
        <p:spPr>
          <a:xfrm>
            <a:off x="894317" y="5170293"/>
            <a:ext cx="9132903" cy="1994714"/>
          </a:xfrm>
          <a:prstGeom prst="rect">
            <a:avLst/>
          </a:prstGeom>
        </p:spPr>
        <p:txBody>
          <a:bodyPr numCol="1">
            <a:noAutofit/>
          </a:bodyPr>
          <a:lstStyle/>
          <a:p>
            <a:pPr marL="342900" indent="-342900">
              <a:buClr>
                <a:srgbClr val="E22A8B"/>
              </a:buClr>
              <a:buSzPct val="110000"/>
            </a:pPr>
            <a:r>
              <a:rPr lang="ru-RU" sz="2000" dirty="0" smtClean="0">
                <a:latin typeface="Arial Narrow" panose="020B0606020202030204" pitchFamily="34" charset="0"/>
              </a:rPr>
              <a:t>Учебные </a:t>
            </a:r>
            <a:r>
              <a:rPr lang="ru-RU" sz="2000" dirty="0">
                <a:latin typeface="Arial Narrow" panose="020B0606020202030204" pitchFamily="34" charset="0"/>
              </a:rPr>
              <a:t>пособия с 5 по 9 </a:t>
            </a:r>
            <a:r>
              <a:rPr lang="ru-RU" sz="2000" dirty="0" smtClean="0">
                <a:latin typeface="Arial Narrow" panose="020B0606020202030204" pitchFamily="34" charset="0"/>
              </a:rPr>
              <a:t>классы</a:t>
            </a:r>
          </a:p>
          <a:p>
            <a:pPr marL="342900" indent="-342900">
              <a:buClr>
                <a:srgbClr val="E22A8B"/>
              </a:buClr>
              <a:buSzPct val="110000"/>
            </a:pPr>
            <a:r>
              <a:rPr lang="ru-RU" sz="2000" dirty="0" smtClean="0">
                <a:latin typeface="Arial Narrow" panose="020B0606020202030204" pitchFamily="34" charset="0"/>
              </a:rPr>
              <a:t>Учебные пособия с 5 по 9 классы в </a:t>
            </a:r>
            <a:r>
              <a:rPr lang="ru-RU" sz="2000" dirty="0">
                <a:latin typeface="Arial Narrow" panose="020B0606020202030204" pitchFamily="34" charset="0"/>
              </a:rPr>
              <a:t>электронной </a:t>
            </a:r>
            <a:r>
              <a:rPr lang="ru-RU" sz="2000" dirty="0" smtClean="0">
                <a:latin typeface="Arial Narrow" panose="020B0606020202030204" pitchFamily="34" charset="0"/>
              </a:rPr>
              <a:t>форме</a:t>
            </a:r>
          </a:p>
          <a:p>
            <a:pPr marL="342900" indent="-342900">
              <a:buClr>
                <a:srgbClr val="E22A8B"/>
              </a:buClr>
              <a:buSzPct val="110000"/>
            </a:pPr>
            <a:r>
              <a:rPr lang="ru-RU" sz="2000" dirty="0" smtClean="0">
                <a:latin typeface="Arial Narrow" panose="020B0606020202030204" pitchFamily="34" charset="0"/>
              </a:rPr>
              <a:t>Рабочие тетради</a:t>
            </a:r>
            <a:endParaRPr lang="ru-RU" sz="2000" dirty="0">
              <a:latin typeface="Arial Narrow" panose="020B0606020202030204" pitchFamily="34" charset="0"/>
            </a:endParaRPr>
          </a:p>
          <a:p>
            <a:pPr marL="342900" indent="-342900">
              <a:buClr>
                <a:srgbClr val="E22A8B"/>
              </a:buClr>
              <a:buSzPct val="110000"/>
            </a:pPr>
            <a:r>
              <a:rPr lang="ru-RU" sz="2000" dirty="0" smtClean="0">
                <a:latin typeface="Arial Narrow" panose="020B0606020202030204" pitchFamily="34" charset="0"/>
              </a:rPr>
              <a:t>Методическое </a:t>
            </a:r>
            <a:r>
              <a:rPr lang="ru-RU" sz="2000" dirty="0">
                <a:latin typeface="Arial Narrow" panose="020B0606020202030204" pitchFamily="34" charset="0"/>
              </a:rPr>
              <a:t>пособие для учителей (включающее пример рабочей программы)</a:t>
            </a:r>
          </a:p>
        </p:txBody>
      </p:sp>
      <p:pic>
        <p:nvPicPr>
          <p:cNvPr id="21" name="Рисунок 2" descr="image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2206" y="2324224"/>
            <a:ext cx="1786571" cy="2538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1" descr="image00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8148" y="1953211"/>
            <a:ext cx="1771938" cy="2532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4" descr="image0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2658" y="2404202"/>
            <a:ext cx="1783518" cy="2528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3" descr="image00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5849" y="1920474"/>
            <a:ext cx="1796151" cy="2565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636" y="1945700"/>
            <a:ext cx="1796151" cy="2589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8820" y="2404202"/>
            <a:ext cx="1796151" cy="2528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16477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0" y="-28003"/>
            <a:ext cx="10693400" cy="175138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 smtClean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«ТЕХНОЛОГИЯ</a:t>
            </a:r>
            <a:r>
              <a:rPr lang="ru-RU" sz="4000" dirty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. 5–9 КЛАССЫ»</a:t>
            </a:r>
            <a:br>
              <a:rPr lang="ru-RU" sz="4000" dirty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</a:br>
            <a:r>
              <a:rPr lang="ru-RU" sz="4000" dirty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ПОД РЕДАКЦИЕЙ В. М. КАЗАКЕВИЧА</a:t>
            </a:r>
          </a:p>
        </p:txBody>
      </p:sp>
      <p:pic>
        <p:nvPicPr>
          <p:cNvPr id="13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" y="6865333"/>
            <a:ext cx="10693405" cy="502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50748" y="6915245"/>
            <a:ext cx="584797" cy="40256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595172" y="6915245"/>
            <a:ext cx="584797" cy="402569"/>
          </a:xfrm>
        </p:spPr>
        <p:txBody>
          <a:bodyPr/>
          <a:lstStyle/>
          <a:p>
            <a:pPr defTabSz="914400" hangingPunct="0"/>
            <a:fld id="{82821BB2-611B-492C-B73E-32A514CCECF5}" type="slidenum">
              <a:rPr lang="ru-RU" sz="1600">
                <a:solidFill>
                  <a:srgbClr val="005493"/>
                </a:solidFill>
                <a:latin typeface="Arial" panose="020B0604020202020204" pitchFamily="34" charset="0"/>
                <a:ea typeface="Helvetica Neue Bold Condensed"/>
                <a:cs typeface="Arial" panose="020B0604020202020204" pitchFamily="34" charset="0"/>
                <a:sym typeface="Helvetica Neue Bold Condensed"/>
              </a:rPr>
              <a:pPr defTabSz="914400" hangingPunct="0"/>
              <a:t>18</a:t>
            </a:fld>
            <a:endParaRPr lang="ru-RU" sz="1600" dirty="0">
              <a:solidFill>
                <a:srgbClr val="005493"/>
              </a:solidFill>
              <a:latin typeface="Arial" panose="020B0604020202020204" pitchFamily="34" charset="0"/>
              <a:ea typeface="Helvetica Neue Bold Condensed"/>
              <a:cs typeface="Arial" panose="020B0604020202020204" pitchFamily="34" charset="0"/>
              <a:sym typeface="Helvetica Neue Bold Condense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46500" y="2673216"/>
            <a:ext cx="7146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E22A8B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Курс получил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положительные заключения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общественной, педагогической и научной экспертиз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E22A8B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2017 г.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рекомендуется к покупке </a:t>
            </a:r>
            <a:b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как учебное пособие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40" y="2772519"/>
            <a:ext cx="2808312" cy="3763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04" y="4126888"/>
            <a:ext cx="2003315" cy="2678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360" y="4126888"/>
            <a:ext cx="1959740" cy="2678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249" y="4126888"/>
            <a:ext cx="2016979" cy="2675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908423"/>
            <a:ext cx="1069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  <a:buClr>
                <a:srgbClr val="E22A8B"/>
              </a:buClr>
            </a:pPr>
            <a:r>
              <a:rPr lang="ru-RU" sz="2000" b="1" dirty="0">
                <a:solidFill>
                  <a:srgbClr val="E22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Полностью соответствует требованиям ФГОС </a:t>
            </a:r>
            <a:r>
              <a:rPr lang="ru-RU" sz="2000" b="1" dirty="0" smtClean="0">
                <a:solidFill>
                  <a:srgbClr val="E22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и                                                                                Примерной </a:t>
            </a:r>
            <a:r>
              <a:rPr lang="ru-RU" sz="2000" b="1" dirty="0">
                <a:solidFill>
                  <a:srgbClr val="E22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программе основного общего образования по технологии</a:t>
            </a:r>
            <a:r>
              <a:rPr lang="en-US" sz="2000" b="1" dirty="0">
                <a:solidFill>
                  <a:srgbClr val="E22A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2000" b="1" dirty="0">
              <a:solidFill>
                <a:srgbClr val="E22A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9299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" y="6865333"/>
            <a:ext cx="10693405" cy="502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50748" y="6915245"/>
            <a:ext cx="584797" cy="402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4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50748" y="6165138"/>
            <a:ext cx="946113" cy="47696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663603" y="6915245"/>
            <a:ext cx="2435625" cy="452485"/>
          </a:xfrm>
        </p:spPr>
        <p:txBody>
          <a:bodyPr/>
          <a:lstStyle/>
          <a:p>
            <a:pPr defTabSz="914400" hangingPunct="0"/>
            <a:fld id="{82821BB2-611B-492C-B73E-32A514CCECF5}" type="slidenum">
              <a:rPr lang="ru-RU" sz="1600" b="1">
                <a:solidFill>
                  <a:srgbClr val="005493"/>
                </a:solidFill>
                <a:latin typeface="Arial" panose="020B0604020202020204" pitchFamily="34" charset="0"/>
                <a:ea typeface="Helvetica Neue Bold Condensed"/>
                <a:cs typeface="Arial" panose="020B0604020202020204" pitchFamily="34" charset="0"/>
              </a:rPr>
              <a:pPr defTabSz="914400" hangingPunct="0"/>
              <a:t>19</a:t>
            </a:fld>
            <a:endParaRPr lang="ru-RU" sz="1600" b="1" dirty="0">
              <a:solidFill>
                <a:srgbClr val="005493"/>
              </a:solidFill>
              <a:latin typeface="Arial" panose="020B0604020202020204" pitchFamily="34" charset="0"/>
              <a:ea typeface="Helvetica Neue Bold Condensed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4852" y="3432785"/>
            <a:ext cx="10723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АВТОРСКАЯ КОНЦЕПЦИЯ ПОСТРОЕНИЯ УЧЕБНОГО МАТЕРИАЛА КУРСА ТЕХНОЛОГИЯ</a:t>
            </a:r>
          </a:p>
        </p:txBody>
      </p:sp>
    </p:spTree>
    <p:extLst>
      <p:ext uri="{BB962C8B-B14F-4D97-AF65-F5344CB8AC3E}">
        <p14:creationId xmlns:p14="http://schemas.microsoft.com/office/powerpoint/2010/main" val="39151678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Zueva\Desktop\865f2d4504d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94162" y="2593975"/>
            <a:ext cx="1974850" cy="269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C:\Users\AZueva\Desktop\azbu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15350" y="4213225"/>
            <a:ext cx="2020888" cy="2586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C:\Users\AZueva\Desktop\35589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2037" y="2593975"/>
            <a:ext cx="2020887" cy="269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C:\Users\AZueva\Desktop\524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925" y="4183063"/>
            <a:ext cx="2024063" cy="261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" name="Picture 10" descr="C:\Users\AZueva\Desktop\42821030-starye-uchebniki-russkogo-yazyk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4825" y="4616450"/>
            <a:ext cx="2020888" cy="262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/>
          </a:blip>
          <a:srcRect l="26123" t="16386" r="47383" b="66041"/>
          <a:stretch/>
        </p:blipFill>
        <p:spPr bwMode="auto">
          <a:xfrm>
            <a:off x="3258468" y="438906"/>
            <a:ext cx="4239491" cy="175754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9" name="Picture 5" descr="C:\Users\AZueva\Desktop\3449026_sbig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74813" y="4545013"/>
            <a:ext cx="2068512" cy="2619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KKhanguev\Desktop\Технология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80" y="438906"/>
            <a:ext cx="2212686" cy="312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KKhanguev\Desktop\Технология 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096" y="438906"/>
            <a:ext cx="2220438" cy="313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33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0" y="-28003"/>
            <a:ext cx="10693400" cy="175138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КОНЦЕПТУАЛЬНЫЕ ИДЕИ КУРСА </a:t>
            </a:r>
            <a:br>
              <a:rPr lang="ru-RU" sz="4000" dirty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</a:br>
            <a:r>
              <a:rPr lang="ru-RU" sz="4000" dirty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«ТЕХНОЛОГИЯ» ПОД РЕДАКЦИЕЙ В. М. КАЗАКЕВИЧА</a:t>
            </a:r>
          </a:p>
        </p:txBody>
      </p:sp>
      <p:pic>
        <p:nvPicPr>
          <p:cNvPr id="12" name="image4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50748" y="6165138"/>
            <a:ext cx="946113" cy="476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" y="6865333"/>
            <a:ext cx="10693405" cy="502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50748" y="6915245"/>
            <a:ext cx="584797" cy="40256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739188" y="6915245"/>
            <a:ext cx="424348" cy="402569"/>
          </a:xfrm>
        </p:spPr>
        <p:txBody>
          <a:bodyPr/>
          <a:lstStyle/>
          <a:p>
            <a:pPr defTabSz="914400" hangingPunct="0"/>
            <a:fld id="{82821BB2-611B-492C-B73E-32A514CCECF5}" type="slidenum">
              <a:rPr lang="ru-RU" sz="1600">
                <a:solidFill>
                  <a:srgbClr val="005493"/>
                </a:solidFill>
                <a:latin typeface="Arial" panose="020B0604020202020204" pitchFamily="34" charset="0"/>
                <a:ea typeface="Helvetica Neue Bold Condensed"/>
                <a:cs typeface="Arial" panose="020B0604020202020204" pitchFamily="34" charset="0"/>
                <a:sym typeface="Helvetica Neue Bold Condensed"/>
              </a:rPr>
              <a:pPr defTabSz="914400" hangingPunct="0"/>
              <a:t>20</a:t>
            </a:fld>
            <a:endParaRPr lang="ru-RU" sz="1600" dirty="0">
              <a:solidFill>
                <a:srgbClr val="005493"/>
              </a:solidFill>
              <a:latin typeface="Arial" panose="020B0604020202020204" pitchFamily="34" charset="0"/>
              <a:ea typeface="Helvetica Neue Bold Condensed"/>
              <a:cs typeface="Arial" panose="020B0604020202020204" pitchFamily="34" charset="0"/>
              <a:sym typeface="Helvetica Neue Bold Condense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6139" y="2076246"/>
            <a:ext cx="9929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E22A8B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400" dirty="0" smtClean="0"/>
              <a:t>Познание </a:t>
            </a:r>
            <a:r>
              <a:rPr lang="ru-RU" sz="2400" dirty="0"/>
              <a:t>природы, общества, мира во всем их многообразии и единстве, </a:t>
            </a:r>
            <a:r>
              <a:rPr lang="ru-RU" sz="2400" dirty="0" smtClean="0"/>
              <a:t>осуществляется через осмысление деятельности человека </a:t>
            </a:r>
            <a:r>
              <a:rPr lang="ru-RU" sz="2400" dirty="0"/>
              <a:t>в </a:t>
            </a:r>
            <a:r>
              <a:rPr lang="ru-RU" sz="2400" dirty="0" smtClean="0"/>
              <a:t>различных сферах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Овал 16"/>
          <p:cNvSpPr>
            <a:spLocks noChangeAspect="1"/>
          </p:cNvSpPr>
          <p:nvPr/>
        </p:nvSpPr>
        <p:spPr>
          <a:xfrm>
            <a:off x="1098228" y="3711610"/>
            <a:ext cx="2540857" cy="2540857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E22A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>
            <a:spLocks noChangeAspect="1"/>
          </p:cNvSpPr>
          <p:nvPr/>
        </p:nvSpPr>
        <p:spPr>
          <a:xfrm>
            <a:off x="4083731" y="3711610"/>
            <a:ext cx="2540857" cy="2540857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E22A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>
            <a:spLocks noChangeAspect="1"/>
          </p:cNvSpPr>
          <p:nvPr/>
        </p:nvSpPr>
        <p:spPr>
          <a:xfrm>
            <a:off x="6930876" y="3708623"/>
            <a:ext cx="2540857" cy="2540857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E22A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8657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3856606"/>
              </p:ext>
            </p:extLst>
          </p:nvPr>
        </p:nvGraphicFramePr>
        <p:xfrm>
          <a:off x="738188" y="2881350"/>
          <a:ext cx="9204958" cy="4283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Точечный рисунок" r:id="rId4" imgW="11841228" imgH="6001588" progId="PBrush">
                  <p:embed/>
                </p:oleObj>
              </mc:Choice>
              <mc:Fallback>
                <p:oleObj name="Точечный рисунок" r:id="rId4" imgW="11841228" imgH="6001588" progId="PBrus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188" y="2881350"/>
                        <a:ext cx="9204958" cy="42836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0" y="-28003"/>
            <a:ext cx="10693400" cy="175138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КОНЦЕПТУАЛЬНЫЕ ИДЕИ КУРСА </a:t>
            </a:r>
            <a:br>
              <a:rPr lang="ru-RU" sz="4000" dirty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</a:br>
            <a:r>
              <a:rPr lang="ru-RU" sz="4000" dirty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«ТЕХНОЛОГИЯ» ПОД РЕДАКЦИЕЙ В. М. КАЗАКЕВИЧА</a:t>
            </a:r>
          </a:p>
        </p:txBody>
      </p:sp>
      <p:pic>
        <p:nvPicPr>
          <p:cNvPr id="12" name="image4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650748" y="6165138"/>
            <a:ext cx="946113" cy="476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4" y="6865333"/>
            <a:ext cx="10693405" cy="502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2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650748" y="6915245"/>
            <a:ext cx="584797" cy="40256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658448" y="6915245"/>
            <a:ext cx="512788" cy="402569"/>
          </a:xfrm>
        </p:spPr>
        <p:txBody>
          <a:bodyPr/>
          <a:lstStyle/>
          <a:p>
            <a:pPr defTabSz="914400" hangingPunct="0"/>
            <a:fld id="{82821BB2-611B-492C-B73E-32A514CCECF5}" type="slidenum">
              <a:rPr lang="ru-RU" sz="1600">
                <a:solidFill>
                  <a:srgbClr val="005493"/>
                </a:solidFill>
                <a:latin typeface="Arial" panose="020B0604020202020204" pitchFamily="34" charset="0"/>
                <a:ea typeface="Helvetica Neue Bold Condensed"/>
                <a:cs typeface="Arial" panose="020B0604020202020204" pitchFamily="34" charset="0"/>
                <a:sym typeface="Helvetica Neue Bold Condensed"/>
              </a:rPr>
              <a:pPr defTabSz="914400" hangingPunct="0"/>
              <a:t>21</a:t>
            </a:fld>
            <a:endParaRPr lang="ru-RU" sz="1600" dirty="0">
              <a:solidFill>
                <a:srgbClr val="005493"/>
              </a:solidFill>
              <a:latin typeface="Arial" panose="020B0604020202020204" pitchFamily="34" charset="0"/>
              <a:ea typeface="Helvetica Neue Bold Condensed"/>
              <a:cs typeface="Arial" panose="020B0604020202020204" pitchFamily="34" charset="0"/>
              <a:sym typeface="Helvetica Neue Bold Condense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6139" y="1908423"/>
            <a:ext cx="9929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E22A8B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400" dirty="0" smtClean="0"/>
              <a:t>Изучение базового инвариантного теоретического и профильного вариативного практического курсов;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715453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0" y="-28003"/>
            <a:ext cx="10693400" cy="175138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 smtClean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КОНЦЕПТУАЛЬНЫЕ ИДЕИ КУРСА </a:t>
            </a:r>
            <a:br>
              <a:rPr lang="ru-RU" sz="4000" dirty="0" smtClean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</a:br>
            <a:r>
              <a:rPr lang="ru-RU" sz="4000" dirty="0" smtClean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«ТЕХНОЛОГИЯ» ПОД РЕДАКЦИЕЙ В. М. КАЗАКЕВИЧА</a:t>
            </a:r>
            <a:endParaRPr lang="ru-RU" sz="4000" dirty="0">
              <a:solidFill>
                <a:srgbClr val="FFFFFF"/>
              </a:solidFill>
              <a:latin typeface="Impact" panose="020B0806030902050204" pitchFamily="34" charset="0"/>
              <a:ea typeface="Helvetica Neue Black Condensed"/>
              <a:cs typeface="Helvetica Neue Black Condensed"/>
            </a:endParaRPr>
          </a:p>
        </p:txBody>
      </p:sp>
      <p:pic>
        <p:nvPicPr>
          <p:cNvPr id="12" name="image4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50748" y="6275416"/>
            <a:ext cx="946113" cy="476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" y="6865333"/>
            <a:ext cx="10693405" cy="502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50748" y="6915245"/>
            <a:ext cx="584797" cy="40256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811196" y="6915245"/>
            <a:ext cx="253897" cy="402569"/>
          </a:xfrm>
        </p:spPr>
        <p:txBody>
          <a:bodyPr/>
          <a:lstStyle/>
          <a:p>
            <a:pPr defTabSz="914400" hangingPunct="0"/>
            <a:fld id="{82821BB2-611B-492C-B73E-32A514CCECF5}" type="slidenum">
              <a:rPr lang="ru-RU" sz="1600">
                <a:solidFill>
                  <a:srgbClr val="005493"/>
                </a:solidFill>
                <a:latin typeface="Arial" panose="020B0604020202020204" pitchFamily="34" charset="0"/>
                <a:ea typeface="Helvetica Neue Bold Condensed"/>
                <a:cs typeface="Arial" panose="020B0604020202020204" pitchFamily="34" charset="0"/>
                <a:sym typeface="Helvetica Neue Bold Condensed"/>
              </a:rPr>
              <a:pPr defTabSz="914400" hangingPunct="0"/>
              <a:t>22</a:t>
            </a:fld>
            <a:endParaRPr lang="ru-RU" sz="1600" dirty="0">
              <a:solidFill>
                <a:srgbClr val="005493"/>
              </a:solidFill>
              <a:latin typeface="Arial" panose="020B0604020202020204" pitchFamily="34" charset="0"/>
              <a:ea typeface="Helvetica Neue Bold Condensed"/>
              <a:cs typeface="Arial" panose="020B0604020202020204" pitchFamily="34" charset="0"/>
              <a:sym typeface="Helvetica Neue Bold Condense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6139" y="1908423"/>
            <a:ext cx="9929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E22A8B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Имеет единую структуру, развивающуюся с 5 по 9 класс по принципу концентра: от простого к сложному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15610" y="3213480"/>
            <a:ext cx="3383305" cy="13493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694734" y="3214812"/>
            <a:ext cx="3383305" cy="13493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552" y="3247676"/>
            <a:ext cx="3371187" cy="1177374"/>
          </a:xfrm>
          <a:prstGeom prst="rect">
            <a:avLst/>
          </a:prstGeom>
          <a:ln w="19050"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274850" y="3213480"/>
            <a:ext cx="3383305" cy="13493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964" y="3226184"/>
            <a:ext cx="3205182" cy="1059881"/>
          </a:xfrm>
          <a:prstGeom prst="rect">
            <a:avLst/>
          </a:prstGeom>
          <a:ln w="19050">
            <a:noFill/>
          </a:ln>
        </p:spPr>
      </p:pic>
      <p:sp>
        <p:nvSpPr>
          <p:cNvPr id="18" name="Скругленный прямоугольник 17"/>
          <p:cNvSpPr/>
          <p:nvPr/>
        </p:nvSpPr>
        <p:spPr>
          <a:xfrm>
            <a:off x="4827758" y="4336355"/>
            <a:ext cx="1317047" cy="4852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6 класс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307978" y="4319756"/>
            <a:ext cx="1317047" cy="485299"/>
          </a:xfrm>
          <a:prstGeom prst="roundRect">
            <a:avLst/>
          </a:prstGeom>
          <a:solidFill>
            <a:srgbClr val="88D4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</a:rPr>
              <a:t>5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класс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5610" y="3196055"/>
            <a:ext cx="3200923" cy="1366351"/>
          </a:xfrm>
          <a:prstGeom prst="rect">
            <a:avLst/>
          </a:prstGeom>
          <a:ln w="19050">
            <a:noFill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0822" y="5330253"/>
            <a:ext cx="3175385" cy="1264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702" y="5296201"/>
            <a:ext cx="3128562" cy="12982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23" name="Стрелка вправо 22"/>
          <p:cNvSpPr/>
          <p:nvPr/>
        </p:nvSpPr>
        <p:spPr>
          <a:xfrm>
            <a:off x="3299186" y="3797771"/>
            <a:ext cx="720080" cy="297106"/>
          </a:xfrm>
          <a:prstGeom prst="rightArrow">
            <a:avLst/>
          </a:prstGeom>
          <a:solidFill>
            <a:srgbClr val="E22A8B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6755570" y="3749051"/>
            <a:ext cx="720080" cy="297106"/>
          </a:xfrm>
          <a:prstGeom prst="rightArrow">
            <a:avLst/>
          </a:prstGeom>
          <a:solidFill>
            <a:srgbClr val="E22A8B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174827" y="4204167"/>
            <a:ext cx="1317047" cy="48529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7 класс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062846" y="5296201"/>
            <a:ext cx="3383305" cy="1349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607533" y="5304182"/>
            <a:ext cx="3383305" cy="1349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419476" y="6357938"/>
            <a:ext cx="1317047" cy="4852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9 класс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Стрелка вправо 28"/>
          <p:cNvSpPr/>
          <p:nvPr/>
        </p:nvSpPr>
        <p:spPr>
          <a:xfrm flipH="1">
            <a:off x="4630798" y="5934023"/>
            <a:ext cx="720080" cy="297106"/>
          </a:xfrm>
          <a:prstGeom prst="rightArrow">
            <a:avLst/>
          </a:prstGeom>
          <a:solidFill>
            <a:srgbClr val="E22A8B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204521" y="6356825"/>
            <a:ext cx="1317047" cy="4852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</a:rPr>
              <a:t>8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класс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1" name="Стрелка углом 30"/>
          <p:cNvSpPr/>
          <p:nvPr/>
        </p:nvSpPr>
        <p:spPr>
          <a:xfrm flipH="1" flipV="1">
            <a:off x="8542961" y="4777600"/>
            <a:ext cx="592350" cy="1453528"/>
          </a:xfrm>
          <a:prstGeom prst="bentArrow">
            <a:avLst>
              <a:gd name="adj1" fmla="val 23364"/>
              <a:gd name="adj2" fmla="val 25000"/>
              <a:gd name="adj3" fmla="val 25000"/>
              <a:gd name="adj4" fmla="val 75000"/>
            </a:avLst>
          </a:prstGeom>
          <a:solidFill>
            <a:srgbClr val="E22A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-14852" y="2700511"/>
            <a:ext cx="10675890" cy="3983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1682C6"/>
                </a:solidFill>
                <a:latin typeface="Arial Narrow" panose="020B0606020202030204" pitchFamily="34" charset="0"/>
              </a:rPr>
              <a:t>Проектная деятельность: от общего представления о проекте до бизнес-плана</a:t>
            </a:r>
            <a:endParaRPr lang="ru-RU" sz="2000" b="1" dirty="0">
              <a:solidFill>
                <a:srgbClr val="1682C6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5615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0" y="-28003"/>
            <a:ext cx="10693400" cy="175138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 smtClean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КОНЦЕПТУАЛЬНЫЕ ИДЕИ КУРСА </a:t>
            </a:r>
            <a:br>
              <a:rPr lang="ru-RU" sz="4000" dirty="0" smtClean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</a:br>
            <a:r>
              <a:rPr lang="ru-RU" sz="4000" dirty="0" smtClean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«ТЕХНОЛОГИЯ» ПОД РЕДАКЦИЕЙ В. М. КАЗАКЕВИЧА</a:t>
            </a:r>
            <a:endParaRPr lang="ru-RU" sz="4000" dirty="0">
              <a:solidFill>
                <a:srgbClr val="FFFFFF"/>
              </a:solidFill>
              <a:latin typeface="Impact" panose="020B0806030902050204" pitchFamily="34" charset="0"/>
              <a:ea typeface="Helvetica Neue Black Condensed"/>
              <a:cs typeface="Helvetica Neue Black Condensed"/>
            </a:endParaRPr>
          </a:p>
        </p:txBody>
      </p:sp>
      <p:pic>
        <p:nvPicPr>
          <p:cNvPr id="12" name="image4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50748" y="6165138"/>
            <a:ext cx="946113" cy="476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" y="6865333"/>
            <a:ext cx="10693405" cy="502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50748" y="6915245"/>
            <a:ext cx="584797" cy="40256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811196" y="6915245"/>
            <a:ext cx="253897" cy="402569"/>
          </a:xfrm>
        </p:spPr>
        <p:txBody>
          <a:bodyPr/>
          <a:lstStyle/>
          <a:p>
            <a:pPr defTabSz="914400" hangingPunct="0"/>
            <a:fld id="{82821BB2-611B-492C-B73E-32A514CCECF5}" type="slidenum">
              <a:rPr lang="ru-RU" sz="1600">
                <a:solidFill>
                  <a:srgbClr val="005493"/>
                </a:solidFill>
                <a:latin typeface="Arial" panose="020B0604020202020204" pitchFamily="34" charset="0"/>
                <a:ea typeface="Helvetica Neue Bold Condensed"/>
                <a:cs typeface="Arial" panose="020B0604020202020204" pitchFamily="34" charset="0"/>
                <a:sym typeface="Helvetica Neue Bold Condensed"/>
              </a:rPr>
              <a:pPr defTabSz="914400" hangingPunct="0"/>
              <a:t>23</a:t>
            </a:fld>
            <a:endParaRPr lang="ru-RU" sz="1600" dirty="0">
              <a:solidFill>
                <a:srgbClr val="005493"/>
              </a:solidFill>
              <a:latin typeface="Arial" panose="020B0604020202020204" pitchFamily="34" charset="0"/>
              <a:ea typeface="Helvetica Neue Bold Condensed"/>
              <a:cs typeface="Arial" panose="020B0604020202020204" pitchFamily="34" charset="0"/>
              <a:sym typeface="Helvetica Neue Bold Condense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652" y="1987396"/>
            <a:ext cx="44399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E22A8B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800" dirty="0" smtClean="0"/>
              <a:t>Освоение </a:t>
            </a:r>
            <a:r>
              <a:rPr lang="ru-RU" sz="1800" dirty="0"/>
              <a:t>содержания предмета </a:t>
            </a:r>
            <a:r>
              <a:rPr lang="ru-RU" sz="1800" dirty="0" smtClean="0"/>
              <a:t>на </a:t>
            </a:r>
            <a:r>
              <a:rPr lang="ru-RU" sz="1800" dirty="0"/>
              <a:t>основе </a:t>
            </a:r>
            <a:r>
              <a:rPr lang="ru-RU" sz="1800" dirty="0" smtClean="0"/>
              <a:t>продуктивной практической, исследовательской </a:t>
            </a:r>
            <a:r>
              <a:rPr lang="ru-RU" sz="1800" dirty="0"/>
              <a:t>и </a:t>
            </a:r>
            <a:r>
              <a:rPr lang="ru-RU" sz="1800" dirty="0" smtClean="0"/>
              <a:t>проектной деятельности, в условиях отсутствия школьных мастерских</a:t>
            </a:r>
            <a:r>
              <a:rPr lang="ru-RU" sz="1800" dirty="0"/>
              <a:t>, лабораторий, пришкольного </a:t>
            </a:r>
            <a:r>
              <a:rPr lang="ru-RU" sz="1800" dirty="0" smtClean="0"/>
              <a:t>участка;</a:t>
            </a:r>
          </a:p>
          <a:p>
            <a:pPr marL="342900" indent="-342900">
              <a:buClr>
                <a:srgbClr val="E22A8B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800" dirty="0" smtClean="0"/>
              <a:t>Учитывает </a:t>
            </a:r>
            <a:r>
              <a:rPr lang="ru-RU" sz="1800" dirty="0"/>
              <a:t>особенности как городских, так и сельских школ;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598" y="1781932"/>
            <a:ext cx="5562724" cy="372137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6" y="4752300"/>
            <a:ext cx="5400600" cy="2052667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5808" y="5166308"/>
            <a:ext cx="5239382" cy="1224652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sp>
        <p:nvSpPr>
          <p:cNvPr id="18" name="Стрелка углом 17"/>
          <p:cNvSpPr/>
          <p:nvPr/>
        </p:nvSpPr>
        <p:spPr>
          <a:xfrm rot="16200000" flipH="1">
            <a:off x="3789143" y="3314960"/>
            <a:ext cx="2442513" cy="528585"/>
          </a:xfrm>
          <a:prstGeom prst="bentArrow">
            <a:avLst>
              <a:gd name="adj1" fmla="val 25000"/>
              <a:gd name="adj2" fmla="val 22939"/>
              <a:gd name="adj3" fmla="val 25000"/>
              <a:gd name="adj4" fmla="val 43750"/>
            </a:avLst>
          </a:prstGeom>
          <a:solidFill>
            <a:srgbClr val="168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9796946" y="3366108"/>
            <a:ext cx="302282" cy="1872208"/>
          </a:xfrm>
          <a:prstGeom prst="downArrow">
            <a:avLst/>
          </a:prstGeom>
          <a:solidFill>
            <a:srgbClr val="168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5615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0" y="-28003"/>
            <a:ext cx="10693400" cy="175138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 smtClean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КОНЦЕПТУАЛЬНЫЕ ИДЕИ КУРСА </a:t>
            </a:r>
            <a:br>
              <a:rPr lang="ru-RU" sz="4000" dirty="0" smtClean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</a:br>
            <a:r>
              <a:rPr lang="ru-RU" sz="4000" dirty="0" smtClean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«ТЕХНОЛОГИЯ» ПОД РЕДАКЦИЕЙ В. М. КАЗАКЕВИЧА</a:t>
            </a:r>
            <a:endParaRPr lang="ru-RU" sz="4000" dirty="0">
              <a:solidFill>
                <a:srgbClr val="FFFFFF"/>
              </a:solidFill>
              <a:latin typeface="Impact" panose="020B0806030902050204" pitchFamily="34" charset="0"/>
              <a:ea typeface="Helvetica Neue Black Condensed"/>
              <a:cs typeface="Helvetica Neue Black Condensed"/>
            </a:endParaRPr>
          </a:p>
        </p:txBody>
      </p:sp>
      <p:pic>
        <p:nvPicPr>
          <p:cNvPr id="12" name="image4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50748" y="6165138"/>
            <a:ext cx="946113" cy="476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" y="6865333"/>
            <a:ext cx="10693405" cy="502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50748" y="6915245"/>
            <a:ext cx="584797" cy="40256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811196" y="6915245"/>
            <a:ext cx="253897" cy="402569"/>
          </a:xfrm>
        </p:spPr>
        <p:txBody>
          <a:bodyPr/>
          <a:lstStyle/>
          <a:p>
            <a:pPr defTabSz="914400" hangingPunct="0"/>
            <a:fld id="{82821BB2-611B-492C-B73E-32A514CCECF5}" type="slidenum">
              <a:rPr lang="ru-RU" sz="1600">
                <a:solidFill>
                  <a:srgbClr val="005493"/>
                </a:solidFill>
                <a:latin typeface="Arial" panose="020B0604020202020204" pitchFamily="34" charset="0"/>
                <a:ea typeface="Helvetica Neue Bold Condensed"/>
                <a:cs typeface="Arial" panose="020B0604020202020204" pitchFamily="34" charset="0"/>
                <a:sym typeface="Helvetica Neue Bold Condensed"/>
              </a:rPr>
              <a:pPr defTabSz="914400" hangingPunct="0"/>
              <a:t>24</a:t>
            </a:fld>
            <a:endParaRPr lang="ru-RU" sz="1600" dirty="0">
              <a:solidFill>
                <a:srgbClr val="005493"/>
              </a:solidFill>
              <a:latin typeface="Arial" panose="020B0604020202020204" pitchFamily="34" charset="0"/>
              <a:ea typeface="Helvetica Neue Bold Condensed"/>
              <a:cs typeface="Arial" panose="020B0604020202020204" pitchFamily="34" charset="0"/>
              <a:sym typeface="Helvetica Neue Bold Condense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6652" y="1764407"/>
            <a:ext cx="10506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E22A8B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400" dirty="0"/>
              <a:t>Учащиеся знакомятся с миром профессий в различных видах производства;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1" t="10076" r="28687" b="10551"/>
          <a:stretch/>
        </p:blipFill>
        <p:spPr bwMode="auto">
          <a:xfrm>
            <a:off x="306140" y="2627167"/>
            <a:ext cx="4244548" cy="3991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5320916" y="2889967"/>
            <a:ext cx="5066343" cy="2329488"/>
            <a:chOff x="5130000" y="2764054"/>
            <a:chExt cx="5670676" cy="3176816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27" t="52506" r="32468" b="17674"/>
            <a:stretch/>
          </p:blipFill>
          <p:spPr bwMode="auto">
            <a:xfrm>
              <a:off x="5130000" y="4050518"/>
              <a:ext cx="5670000" cy="18903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35" t="31087" r="5069" b="48336"/>
            <a:stretch/>
          </p:blipFill>
          <p:spPr bwMode="auto">
            <a:xfrm>
              <a:off x="5130676" y="2764054"/>
              <a:ext cx="5670000" cy="1304609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>
            <a:off x="3258468" y="5003431"/>
            <a:ext cx="5472608" cy="2521616"/>
            <a:chOff x="90116" y="540271"/>
            <a:chExt cx="10944000" cy="6948416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8" name="Picture 5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31" t="34027" r="7658" b="21877"/>
            <a:stretch/>
          </p:blipFill>
          <p:spPr bwMode="auto">
            <a:xfrm>
              <a:off x="90116" y="540271"/>
              <a:ext cx="10944000" cy="378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33" t="24373" r="7864" b="38250"/>
            <a:stretch/>
          </p:blipFill>
          <p:spPr bwMode="auto">
            <a:xfrm>
              <a:off x="90116" y="4284687"/>
              <a:ext cx="10944000" cy="3204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425615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0" y="-28003"/>
            <a:ext cx="10693400" cy="175138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 smtClean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КОНЦЕПТУАЛЬНЫЕ ИДЕИ КУРСА </a:t>
            </a:r>
            <a:br>
              <a:rPr lang="ru-RU" sz="4000" dirty="0" smtClean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</a:br>
            <a:r>
              <a:rPr lang="ru-RU" sz="4000" dirty="0" smtClean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«ТЕХНОЛОГИЯ» ПОД РЕДАКЦИЕЙ В. М. КАЗАКЕВИЧА</a:t>
            </a:r>
            <a:endParaRPr lang="ru-RU" sz="4000" dirty="0">
              <a:solidFill>
                <a:srgbClr val="FFFFFF"/>
              </a:solidFill>
              <a:latin typeface="Impact" panose="020B0806030902050204" pitchFamily="34" charset="0"/>
              <a:ea typeface="Helvetica Neue Black Condensed"/>
              <a:cs typeface="Helvetica Neue Black Condensed"/>
            </a:endParaRPr>
          </a:p>
        </p:txBody>
      </p:sp>
      <p:pic>
        <p:nvPicPr>
          <p:cNvPr id="12" name="image4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50748" y="6281141"/>
            <a:ext cx="946113" cy="476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" y="6865333"/>
            <a:ext cx="10693405" cy="502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50748" y="6915245"/>
            <a:ext cx="584797" cy="40256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811196" y="6915245"/>
            <a:ext cx="253897" cy="402569"/>
          </a:xfrm>
        </p:spPr>
        <p:txBody>
          <a:bodyPr/>
          <a:lstStyle/>
          <a:p>
            <a:pPr defTabSz="914400" hangingPunct="0"/>
            <a:fld id="{82821BB2-611B-492C-B73E-32A514CCECF5}" type="slidenum">
              <a:rPr lang="ru-RU" sz="1600">
                <a:solidFill>
                  <a:srgbClr val="005493"/>
                </a:solidFill>
                <a:latin typeface="Arial" panose="020B0604020202020204" pitchFamily="34" charset="0"/>
                <a:ea typeface="Helvetica Neue Bold Condensed"/>
                <a:cs typeface="Arial" panose="020B0604020202020204" pitchFamily="34" charset="0"/>
                <a:sym typeface="Helvetica Neue Bold Condensed"/>
              </a:rPr>
              <a:pPr defTabSz="914400" hangingPunct="0"/>
              <a:t>25</a:t>
            </a:fld>
            <a:endParaRPr lang="ru-RU" sz="1600" dirty="0">
              <a:solidFill>
                <a:srgbClr val="005493"/>
              </a:solidFill>
              <a:latin typeface="Arial" panose="020B0604020202020204" pitchFamily="34" charset="0"/>
              <a:ea typeface="Helvetica Neue Bold Condensed"/>
              <a:cs typeface="Arial" panose="020B0604020202020204" pitchFamily="34" charset="0"/>
              <a:sym typeface="Helvetica Neue Bold Condense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6652" y="1725498"/>
            <a:ext cx="10506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E22A8B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400" dirty="0" smtClean="0"/>
              <a:t>Учитывает два варианта работы по программе: с 5 по 8 классы и с 5 по 9 классы.</a:t>
            </a:r>
            <a:endParaRPr lang="ru-RU" sz="2400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4" t="34860" r="26099" b="14325"/>
          <a:stretch/>
        </p:blipFill>
        <p:spPr bwMode="auto">
          <a:xfrm>
            <a:off x="328220" y="2932537"/>
            <a:ext cx="6624736" cy="3872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220208" y="2528482"/>
            <a:ext cx="6840760" cy="360040"/>
          </a:xfrm>
          <a:prstGeom prst="roundRect">
            <a:avLst/>
          </a:prstGeom>
          <a:solidFill>
            <a:srgbClr val="1682C6"/>
          </a:solidFill>
          <a:ln>
            <a:solidFill>
              <a:srgbClr val="0070C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Технология. Методическое пособие. 5-9 классы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516954" y="2822014"/>
            <a:ext cx="2426192" cy="107461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По 2 часа в неделю в 5–7 классах и по 1 часу в неделю в 8 классе</a:t>
            </a:r>
            <a:endParaRPr lang="ru-RU" sz="1600" b="1" dirty="0">
              <a:solidFill>
                <a:srgbClr val="0070C0"/>
              </a:solidFill>
            </a:endParaRPr>
          </a:p>
        </p:txBody>
      </p:sp>
      <p:cxnSp>
        <p:nvCxnSpPr>
          <p:cNvPr id="23" name="Прямая соединительная линия 22"/>
          <p:cNvCxnSpPr>
            <a:stCxn id="22" idx="1"/>
          </p:cNvCxnSpPr>
          <p:nvPr/>
        </p:nvCxnSpPr>
        <p:spPr>
          <a:xfrm flipH="1">
            <a:off x="6570836" y="3359324"/>
            <a:ext cx="946118" cy="68132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7516954" y="4112658"/>
            <a:ext cx="2426192" cy="230425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По 2 часа в неделю в 5–9 классах</a:t>
            </a:r>
          </a:p>
          <a:p>
            <a:pPr algn="ctr"/>
            <a:r>
              <a:rPr lang="ru-RU" sz="1600" i="1" dirty="0" smtClean="0">
                <a:solidFill>
                  <a:srgbClr val="0070C0"/>
                </a:solidFill>
              </a:rPr>
              <a:t>(в 8 классе – за счёт регионального компонента,</a:t>
            </a:r>
          </a:p>
          <a:p>
            <a:pPr algn="ctr"/>
            <a:r>
              <a:rPr lang="ru-RU" sz="1600" i="1" dirty="0" smtClean="0">
                <a:solidFill>
                  <a:srgbClr val="0070C0"/>
                </a:solidFill>
              </a:rPr>
              <a:t>в 9 классе – за счёт времени на </a:t>
            </a:r>
            <a:r>
              <a:rPr lang="ru-RU" sz="1600" i="1" dirty="0" err="1" smtClean="0">
                <a:solidFill>
                  <a:srgbClr val="0070C0"/>
                </a:solidFill>
              </a:rPr>
              <a:t>предпрофильную</a:t>
            </a:r>
            <a:r>
              <a:rPr lang="ru-RU" sz="1600" i="1" dirty="0" smtClean="0">
                <a:solidFill>
                  <a:srgbClr val="0070C0"/>
                </a:solidFill>
              </a:rPr>
              <a:t> подготовку учащихся)</a:t>
            </a:r>
            <a:endParaRPr lang="ru-RU" sz="1600" i="1" dirty="0">
              <a:solidFill>
                <a:srgbClr val="0070C0"/>
              </a:solidFill>
            </a:endParaRPr>
          </a:p>
        </p:txBody>
      </p:sp>
      <p:cxnSp>
        <p:nvCxnSpPr>
          <p:cNvPr id="25" name="Прямая соединительная линия 24"/>
          <p:cNvCxnSpPr>
            <a:stCxn id="24" idx="1"/>
          </p:cNvCxnSpPr>
          <p:nvPr/>
        </p:nvCxnSpPr>
        <p:spPr>
          <a:xfrm flipH="1" flipV="1">
            <a:off x="6570836" y="4652720"/>
            <a:ext cx="946118" cy="61206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6262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" y="6865333"/>
            <a:ext cx="10693405" cy="502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50748" y="6915245"/>
            <a:ext cx="584797" cy="402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4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50748" y="6165138"/>
            <a:ext cx="946113" cy="47696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663603" y="6915245"/>
            <a:ext cx="2435625" cy="452485"/>
          </a:xfrm>
        </p:spPr>
        <p:txBody>
          <a:bodyPr/>
          <a:lstStyle/>
          <a:p>
            <a:pPr defTabSz="914400" hangingPunct="0"/>
            <a:fld id="{82821BB2-611B-492C-B73E-32A514CCECF5}" type="slidenum">
              <a:rPr lang="ru-RU" sz="1600" b="1">
                <a:solidFill>
                  <a:srgbClr val="005493"/>
                </a:solidFill>
                <a:latin typeface="Arial" panose="020B0604020202020204" pitchFamily="34" charset="0"/>
                <a:ea typeface="Helvetica Neue Bold Condensed"/>
                <a:cs typeface="Arial" panose="020B0604020202020204" pitchFamily="34" charset="0"/>
              </a:rPr>
              <a:pPr defTabSz="914400" hangingPunct="0"/>
              <a:t>26</a:t>
            </a:fld>
            <a:endParaRPr lang="ru-RU" sz="1600" b="1" dirty="0">
              <a:solidFill>
                <a:srgbClr val="005493"/>
              </a:solidFill>
              <a:latin typeface="Arial" panose="020B0604020202020204" pitchFamily="34" charset="0"/>
              <a:ea typeface="Helvetica Neue Bold Condensed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4852" y="3432785"/>
            <a:ext cx="10723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СОВРЕМЕННЫЙ УРОК 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16255909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" y="6865333"/>
            <a:ext cx="10693405" cy="502396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0" y="-28003"/>
            <a:ext cx="10708252" cy="1751388"/>
          </a:xfrm>
          <a:prstGeom prst="rect">
            <a:avLst/>
          </a:prstGeom>
        </p:spPr>
        <p:txBody>
          <a:bodyPr vert="horz" lIns="104306" tIns="52153" rIns="104306" bIns="52153" rtlCol="0" anchor="ctr"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>
                <a:solidFill>
                  <a:schemeClr val="bg1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СУЩНОСТЬ И НАЗНАЧЕНИЕ СОВРЕМЕННОГО УРОКА</a:t>
            </a:r>
          </a:p>
        </p:txBody>
      </p:sp>
      <p:pic>
        <p:nvPicPr>
          <p:cNvPr id="456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50748" y="6915245"/>
            <a:ext cx="584797" cy="402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4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50748" y="6165138"/>
            <a:ext cx="946113" cy="47696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663603" y="6915245"/>
            <a:ext cx="2435625" cy="452485"/>
          </a:xfrm>
        </p:spPr>
        <p:txBody>
          <a:bodyPr/>
          <a:lstStyle/>
          <a:p>
            <a:pPr defTabSz="914400" hangingPunct="0"/>
            <a:fld id="{82821BB2-611B-492C-B73E-32A514CCECF5}" type="slidenum">
              <a:rPr lang="ru-RU" sz="1600" b="1">
                <a:solidFill>
                  <a:srgbClr val="005493"/>
                </a:solidFill>
                <a:latin typeface="Arial" panose="020B0604020202020204" pitchFamily="34" charset="0"/>
                <a:ea typeface="Helvetica Neue Bold Condensed"/>
                <a:cs typeface="Arial" panose="020B0604020202020204" pitchFamily="34" charset="0"/>
              </a:rPr>
              <a:pPr defTabSz="914400" hangingPunct="0"/>
              <a:t>27</a:t>
            </a:fld>
            <a:endParaRPr lang="ru-RU" sz="1600" b="1" dirty="0">
              <a:solidFill>
                <a:srgbClr val="005493"/>
              </a:solidFill>
              <a:latin typeface="Arial" panose="020B0604020202020204" pitchFamily="34" charset="0"/>
              <a:ea typeface="Helvetica Neue Bold Condensed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6876" y="2268463"/>
            <a:ext cx="971338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УРОК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представляет собой ограниченную во времени, организованную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систему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взаимодействия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учителя с учащимися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 их обучению, воспитанию 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развитию.</a:t>
            </a:r>
          </a:p>
          <a:p>
            <a:pPr indent="457200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результате такого взаимодействия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происходит: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развитие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личностных,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метапредметных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 предметных качеств и способностей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учеников, осваиваются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основы системы научных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знаний;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совершенствуется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профессиональный опыт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педагога.</a:t>
            </a:r>
          </a:p>
        </p:txBody>
      </p:sp>
    </p:spTree>
    <p:extLst>
      <p:ext uri="{BB962C8B-B14F-4D97-AF65-F5344CB8AC3E}">
        <p14:creationId xmlns:p14="http://schemas.microsoft.com/office/powerpoint/2010/main" val="20079579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-14853" y="-28003"/>
            <a:ext cx="10708253" cy="175138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>
                <a:solidFill>
                  <a:schemeClr val="bg1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СРАВНЕНИЕ ДИДАКТИЧЕСКИХ ПОДХОДОВ. </a:t>
            </a:r>
            <a:br>
              <a:rPr lang="ru-RU" sz="4000" dirty="0">
                <a:solidFill>
                  <a:schemeClr val="bg1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</a:br>
            <a:r>
              <a:rPr lang="ru-RU" sz="4000" dirty="0">
                <a:solidFill>
                  <a:schemeClr val="bg1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К ЧЕМУ СТРЕМИТЬСЯ?</a:t>
            </a:r>
          </a:p>
        </p:txBody>
      </p:sp>
      <p:grpSp>
        <p:nvGrpSpPr>
          <p:cNvPr id="57" name="Группа 56"/>
          <p:cNvGrpSpPr/>
          <p:nvPr/>
        </p:nvGrpSpPr>
        <p:grpSpPr>
          <a:xfrm>
            <a:off x="1026220" y="1836415"/>
            <a:ext cx="2403944" cy="761790"/>
            <a:chOff x="1345419" y="1016"/>
            <a:chExt cx="2209226" cy="552306"/>
          </a:xfrm>
        </p:grpSpPr>
        <p:sp>
          <p:nvSpPr>
            <p:cNvPr id="58" name="Скругленный прямоугольник 57"/>
            <p:cNvSpPr/>
            <p:nvPr/>
          </p:nvSpPr>
          <p:spPr>
            <a:xfrm>
              <a:off x="1345419" y="1016"/>
              <a:ext cx="2209226" cy="552306"/>
            </a:xfrm>
            <a:prstGeom prst="roundRect">
              <a:avLst>
                <a:gd name="adj" fmla="val 10000"/>
              </a:avLst>
            </a:prstGeom>
            <a:ln>
              <a:solidFill>
                <a:srgbClr val="BBCACD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Скругленный прямоугольник 4"/>
            <p:cNvSpPr/>
            <p:nvPr/>
          </p:nvSpPr>
          <p:spPr>
            <a:xfrm>
              <a:off x="1361595" y="17192"/>
              <a:ext cx="2176874" cy="519954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/>
                <a:t>Дидактический подход</a:t>
              </a:r>
              <a:endParaRPr lang="ru-RU" sz="1800" b="1" kern="1200" dirty="0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3739457" y="1836415"/>
            <a:ext cx="2929306" cy="761790"/>
            <a:chOff x="3863938" y="1016"/>
            <a:chExt cx="2209226" cy="552306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3863938" y="1016"/>
              <a:ext cx="2209226" cy="552306"/>
            </a:xfrm>
            <a:prstGeom prst="roundRect">
              <a:avLst>
                <a:gd name="adj" fmla="val 10000"/>
              </a:avLst>
            </a:prstGeom>
            <a:ln>
              <a:solidFill>
                <a:srgbClr val="BBCACD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Скругленный прямоугольник 14"/>
            <p:cNvSpPr/>
            <p:nvPr/>
          </p:nvSpPr>
          <p:spPr>
            <a:xfrm>
              <a:off x="3880114" y="17192"/>
              <a:ext cx="2176874" cy="519954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/>
                <a:t>Репродуктивный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dirty="0">
                  <a:solidFill>
                    <a:srgbClr val="0033CC"/>
                  </a:solidFill>
                </a:rPr>
                <a:t>Урок передачи </a:t>
              </a:r>
              <a:r>
                <a:rPr lang="ru-RU" sz="1800" b="1" dirty="0" smtClean="0">
                  <a:solidFill>
                    <a:srgbClr val="0033CC"/>
                  </a:solidFill>
                </a:rPr>
                <a:t>знаний</a:t>
              </a:r>
              <a:endParaRPr lang="ru-RU" sz="1800" b="1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3739457" y="2727985"/>
            <a:ext cx="2929306" cy="745614"/>
            <a:chOff x="3863938" y="746630"/>
            <a:chExt cx="2209226" cy="552306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3863938" y="746630"/>
              <a:ext cx="2209226" cy="552306"/>
            </a:xfrm>
            <a:prstGeom prst="roundRect">
              <a:avLst>
                <a:gd name="adj" fmla="val 10000"/>
              </a:avLst>
            </a:prstGeom>
            <a:ln>
              <a:solidFill>
                <a:srgbClr val="BBCACD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5" name="Скругленный прямоугольник 16"/>
            <p:cNvSpPr/>
            <p:nvPr/>
          </p:nvSpPr>
          <p:spPr>
            <a:xfrm>
              <a:off x="3880114" y="762806"/>
              <a:ext cx="2176874" cy="519954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/>
                <a:t>Формирование ЗУ ч/з их </a:t>
              </a:r>
              <a:r>
                <a:rPr lang="ru-RU" sz="1600" b="1" kern="1200" dirty="0" smtClean="0"/>
                <a:t>трансляцию</a:t>
              </a:r>
              <a:endParaRPr lang="ru-RU" sz="1600" b="1" kern="1200" dirty="0"/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3739457" y="3617615"/>
            <a:ext cx="2929306" cy="2237592"/>
            <a:chOff x="3863938" y="1492244"/>
            <a:chExt cx="2209226" cy="1768132"/>
          </a:xfrm>
        </p:grpSpPr>
        <p:sp>
          <p:nvSpPr>
            <p:cNvPr id="67" name="Скругленный прямоугольник 66"/>
            <p:cNvSpPr/>
            <p:nvPr/>
          </p:nvSpPr>
          <p:spPr>
            <a:xfrm>
              <a:off x="3863938" y="1492244"/>
              <a:ext cx="2209226" cy="1768132"/>
            </a:xfrm>
            <a:prstGeom prst="roundRect">
              <a:avLst>
                <a:gd name="adj" fmla="val 10000"/>
              </a:avLst>
            </a:prstGeom>
            <a:ln>
              <a:solidFill>
                <a:srgbClr val="BBCACD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8" name="Скругленный прямоугольник 18"/>
            <p:cNvSpPr/>
            <p:nvPr/>
          </p:nvSpPr>
          <p:spPr>
            <a:xfrm>
              <a:off x="3915725" y="1544031"/>
              <a:ext cx="2105652" cy="1664558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/>
                <a:t>От готового правила, образца </a:t>
              </a:r>
              <a:r>
                <a:rPr lang="ru-RU" sz="1600" kern="1200" dirty="0" smtClean="0"/>
                <a:t> к упражнениям на закрепление</a:t>
              </a:r>
              <a:endParaRPr lang="ru-RU" sz="1600" kern="1200" dirty="0"/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3739457" y="5971350"/>
            <a:ext cx="2929306" cy="720080"/>
            <a:chOff x="3863938" y="3453684"/>
            <a:chExt cx="2209226" cy="552306"/>
          </a:xfrm>
        </p:grpSpPr>
        <p:sp>
          <p:nvSpPr>
            <p:cNvPr id="70" name="Скругленный прямоугольник 69"/>
            <p:cNvSpPr/>
            <p:nvPr/>
          </p:nvSpPr>
          <p:spPr>
            <a:xfrm>
              <a:off x="3863938" y="3453684"/>
              <a:ext cx="2209226" cy="552306"/>
            </a:xfrm>
            <a:prstGeom prst="roundRect">
              <a:avLst>
                <a:gd name="adj" fmla="val 10000"/>
              </a:avLst>
            </a:prstGeom>
            <a:ln>
              <a:solidFill>
                <a:srgbClr val="BBCACD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1" name="Скругленный прямоугольник 20"/>
            <p:cNvSpPr/>
            <p:nvPr/>
          </p:nvSpPr>
          <p:spPr>
            <a:xfrm>
              <a:off x="3880114" y="3469860"/>
              <a:ext cx="2176874" cy="519954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/>
                <a:t>Объяснение учителем </a:t>
              </a:r>
              <a:r>
                <a:rPr lang="ru-RU" sz="1600" kern="1200" dirty="0" smtClean="0"/>
                <a:t>правила, способа</a:t>
              </a:r>
              <a:endParaRPr lang="ru-RU" sz="1600" kern="1200" dirty="0"/>
            </a:p>
          </p:txBody>
        </p:sp>
      </p:grpSp>
      <p:grpSp>
        <p:nvGrpSpPr>
          <p:cNvPr id="72" name="Группа 71"/>
          <p:cNvGrpSpPr/>
          <p:nvPr/>
        </p:nvGrpSpPr>
        <p:grpSpPr>
          <a:xfrm>
            <a:off x="3760904" y="6791095"/>
            <a:ext cx="2907859" cy="694908"/>
            <a:chOff x="3863938" y="4199298"/>
            <a:chExt cx="2209226" cy="552306"/>
          </a:xfrm>
        </p:grpSpPr>
        <p:sp>
          <p:nvSpPr>
            <p:cNvPr id="73" name="Скругленный прямоугольник 72"/>
            <p:cNvSpPr/>
            <p:nvPr/>
          </p:nvSpPr>
          <p:spPr>
            <a:xfrm>
              <a:off x="3863938" y="4199298"/>
              <a:ext cx="2209226" cy="552306"/>
            </a:xfrm>
            <a:prstGeom prst="roundRect">
              <a:avLst>
                <a:gd name="adj" fmla="val 10000"/>
              </a:avLst>
            </a:prstGeom>
            <a:ln>
              <a:solidFill>
                <a:srgbClr val="BBCACD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4" name="Скругленный прямоугольник 22"/>
            <p:cNvSpPr/>
            <p:nvPr/>
          </p:nvSpPr>
          <p:spPr>
            <a:xfrm>
              <a:off x="3880114" y="4215474"/>
              <a:ext cx="2176874" cy="519954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smtClean="0"/>
                <a:t>Max</a:t>
              </a:r>
              <a:r>
                <a:rPr lang="ru-RU" sz="1600" b="1" kern="1200" dirty="0" smtClean="0"/>
                <a:t> - </a:t>
              </a:r>
              <a:r>
                <a:rPr lang="ru-RU" sz="1600" b="0" kern="1200" dirty="0" smtClean="0"/>
                <a:t>фронтальные</a:t>
              </a:r>
              <a:r>
                <a:rPr lang="ru-RU" sz="1600" kern="1200" dirty="0" smtClean="0"/>
                <a:t>, </a:t>
              </a:r>
              <a:r>
                <a:rPr lang="en-US" sz="1600" b="1" kern="1200" dirty="0" smtClean="0"/>
                <a:t>min</a:t>
              </a:r>
              <a:r>
                <a:rPr lang="ru-RU" sz="1600" kern="1200" dirty="0" smtClean="0"/>
                <a:t> -  групповые</a:t>
              </a:r>
              <a:endParaRPr lang="ru-RU" sz="1600" kern="1200" dirty="0"/>
            </a:p>
          </p:txBody>
        </p:sp>
      </p:grpSp>
      <p:grpSp>
        <p:nvGrpSpPr>
          <p:cNvPr id="75" name="Группа 74"/>
          <p:cNvGrpSpPr/>
          <p:nvPr/>
        </p:nvGrpSpPr>
        <p:grpSpPr>
          <a:xfrm>
            <a:off x="6906047" y="1836415"/>
            <a:ext cx="2929306" cy="761790"/>
            <a:chOff x="6382456" y="1016"/>
            <a:chExt cx="2209226" cy="552306"/>
          </a:xfrm>
        </p:grpSpPr>
        <p:sp>
          <p:nvSpPr>
            <p:cNvPr id="76" name="Скругленный прямоугольник 75"/>
            <p:cNvSpPr/>
            <p:nvPr/>
          </p:nvSpPr>
          <p:spPr>
            <a:xfrm>
              <a:off x="6382456" y="1016"/>
              <a:ext cx="2209226" cy="552306"/>
            </a:xfrm>
            <a:prstGeom prst="roundRect">
              <a:avLst>
                <a:gd name="adj" fmla="val 10000"/>
              </a:avLst>
            </a:prstGeom>
            <a:ln>
              <a:solidFill>
                <a:srgbClr val="BBCACD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7" name="Скругленный прямоугольник 24"/>
            <p:cNvSpPr/>
            <p:nvPr/>
          </p:nvSpPr>
          <p:spPr>
            <a:xfrm>
              <a:off x="6398632" y="17192"/>
              <a:ext cx="2176874" cy="519954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/>
                <a:t>Продуктивный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dirty="0">
                  <a:solidFill>
                    <a:srgbClr val="0033CC"/>
                  </a:solidFill>
                </a:rPr>
                <a:t>Урок открытия </a:t>
              </a:r>
              <a:r>
                <a:rPr lang="ru-RU" sz="1800" b="1" dirty="0" smtClean="0">
                  <a:solidFill>
                    <a:srgbClr val="0033CC"/>
                  </a:solidFill>
                </a:rPr>
                <a:t>ЗУ</a:t>
              </a:r>
              <a:endParaRPr lang="ru-RU" sz="1800" b="1" dirty="0">
                <a:solidFill>
                  <a:srgbClr val="0033CC"/>
                </a:solidFill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6906047" y="2727985"/>
            <a:ext cx="2929306" cy="745614"/>
            <a:chOff x="6382456" y="746630"/>
            <a:chExt cx="2209226" cy="552306"/>
          </a:xfrm>
        </p:grpSpPr>
        <p:sp>
          <p:nvSpPr>
            <p:cNvPr id="79" name="Скругленный прямоугольник 78"/>
            <p:cNvSpPr/>
            <p:nvPr/>
          </p:nvSpPr>
          <p:spPr>
            <a:xfrm>
              <a:off x="6382456" y="746630"/>
              <a:ext cx="2209226" cy="552306"/>
            </a:xfrm>
            <a:prstGeom prst="roundRect">
              <a:avLst>
                <a:gd name="adj" fmla="val 10000"/>
              </a:avLst>
            </a:prstGeom>
            <a:ln>
              <a:solidFill>
                <a:srgbClr val="BBCACD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0" name="Скругленный прямоугольник 26"/>
            <p:cNvSpPr/>
            <p:nvPr/>
          </p:nvSpPr>
          <p:spPr>
            <a:xfrm>
              <a:off x="6398632" y="762806"/>
              <a:ext cx="2176874" cy="519954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/>
                <a:t>Научить </a:t>
              </a:r>
              <a:r>
                <a:rPr lang="ru-RU" sz="1600" b="1" kern="1200" dirty="0" smtClean="0"/>
                <a:t>добывать</a:t>
              </a:r>
              <a:r>
                <a:rPr lang="ru-RU" sz="1600" kern="1200" dirty="0" smtClean="0"/>
                <a:t> ЗУ</a:t>
              </a:r>
              <a:endParaRPr lang="ru-RU" sz="1600" kern="1200" dirty="0"/>
            </a:p>
          </p:txBody>
        </p:sp>
      </p:grpSp>
      <p:grpSp>
        <p:nvGrpSpPr>
          <p:cNvPr id="81" name="Группа 80"/>
          <p:cNvGrpSpPr/>
          <p:nvPr/>
        </p:nvGrpSpPr>
        <p:grpSpPr>
          <a:xfrm>
            <a:off x="6906047" y="3617615"/>
            <a:ext cx="2929306" cy="2237592"/>
            <a:chOff x="6382456" y="1492244"/>
            <a:chExt cx="2209226" cy="1768132"/>
          </a:xfrm>
        </p:grpSpPr>
        <p:sp>
          <p:nvSpPr>
            <p:cNvPr id="82" name="Скругленный прямоугольник 81"/>
            <p:cNvSpPr/>
            <p:nvPr/>
          </p:nvSpPr>
          <p:spPr>
            <a:xfrm>
              <a:off x="6382456" y="1492244"/>
              <a:ext cx="2209226" cy="1768132"/>
            </a:xfrm>
            <a:prstGeom prst="roundRect">
              <a:avLst>
                <a:gd name="adj" fmla="val 10000"/>
              </a:avLst>
            </a:prstGeom>
            <a:ln>
              <a:solidFill>
                <a:srgbClr val="BBCACD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3" name="Скругленный прямоугольник 28"/>
            <p:cNvSpPr/>
            <p:nvPr/>
          </p:nvSpPr>
          <p:spPr>
            <a:xfrm>
              <a:off x="6434243" y="1544031"/>
              <a:ext cx="2105652" cy="1664558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/>
                <a:t>Нет готового знания. </a:t>
              </a:r>
              <a:r>
                <a:rPr lang="ru-RU" sz="1600" b="0" kern="1200" dirty="0" smtClean="0"/>
                <a:t>Дано: </a:t>
              </a:r>
            </a:p>
            <a:p>
              <a:pPr marL="285750" lvl="0" indent="-28575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ru-RU" sz="1600" kern="1200" dirty="0" smtClean="0"/>
                <a:t>предметная и иллюстративная среда;</a:t>
              </a:r>
            </a:p>
            <a:p>
              <a:pPr marL="285750" lvl="0" indent="-28575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ru-RU" sz="1600" kern="1200" dirty="0" smtClean="0"/>
                <a:t>вопросы для поиска ответа (правило  или способ деятельности).</a:t>
              </a:r>
            </a:p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/>
                <a:t>После «открытия»  нового -упражнения  на закрепление</a:t>
              </a:r>
              <a:endParaRPr lang="ru-RU" sz="1600" kern="1200" dirty="0"/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6906047" y="5971350"/>
            <a:ext cx="2929306" cy="720080"/>
            <a:chOff x="6382456" y="3453684"/>
            <a:chExt cx="2209226" cy="552306"/>
          </a:xfrm>
        </p:grpSpPr>
        <p:sp>
          <p:nvSpPr>
            <p:cNvPr id="85" name="Скругленный прямоугольник 84"/>
            <p:cNvSpPr/>
            <p:nvPr/>
          </p:nvSpPr>
          <p:spPr>
            <a:xfrm>
              <a:off x="6382456" y="3453684"/>
              <a:ext cx="2209226" cy="552306"/>
            </a:xfrm>
            <a:prstGeom prst="roundRect">
              <a:avLst>
                <a:gd name="adj" fmla="val 10000"/>
              </a:avLst>
            </a:prstGeom>
            <a:ln>
              <a:solidFill>
                <a:srgbClr val="BBCACD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6" name="Скругленный прямоугольник 30"/>
            <p:cNvSpPr/>
            <p:nvPr/>
          </p:nvSpPr>
          <p:spPr>
            <a:xfrm>
              <a:off x="6398632" y="3469860"/>
              <a:ext cx="2176874" cy="519954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/>
                <a:t>Поиск учащимися </a:t>
              </a:r>
              <a:r>
                <a:rPr lang="ru-RU" sz="1600" kern="1200" dirty="0" smtClean="0"/>
                <a:t>нового  понятия, правила, способа</a:t>
              </a:r>
              <a:endParaRPr lang="ru-RU" sz="1600" kern="1200" dirty="0"/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6927494" y="6791095"/>
            <a:ext cx="2907859" cy="694908"/>
            <a:chOff x="6382456" y="4199298"/>
            <a:chExt cx="2209226" cy="552306"/>
          </a:xfrm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6382456" y="4199298"/>
              <a:ext cx="2209226" cy="552306"/>
            </a:xfrm>
            <a:prstGeom prst="roundRect">
              <a:avLst>
                <a:gd name="adj" fmla="val 10000"/>
              </a:avLst>
            </a:prstGeom>
            <a:ln>
              <a:solidFill>
                <a:srgbClr val="BBCACD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9" name="Скругленный прямоугольник 32"/>
            <p:cNvSpPr/>
            <p:nvPr/>
          </p:nvSpPr>
          <p:spPr>
            <a:xfrm>
              <a:off x="6398632" y="4215474"/>
              <a:ext cx="2176874" cy="519954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smtClean="0"/>
                <a:t>Max</a:t>
              </a:r>
              <a:r>
                <a:rPr lang="ru-RU" sz="1600" b="1" kern="1200" dirty="0" smtClean="0"/>
                <a:t> - </a:t>
              </a:r>
              <a:r>
                <a:rPr lang="ru-RU" sz="1600" b="0" kern="1200" dirty="0" smtClean="0"/>
                <a:t>групповые</a:t>
              </a:r>
              <a:r>
                <a:rPr lang="ru-RU" sz="1600" kern="1200" dirty="0" smtClean="0"/>
                <a:t>, </a:t>
              </a:r>
              <a:r>
                <a:rPr lang="en-US" sz="1600" b="1" kern="1200" dirty="0" smtClean="0"/>
                <a:t>min</a:t>
              </a:r>
              <a:r>
                <a:rPr lang="ru-RU" sz="1600" kern="1200" dirty="0" smtClean="0"/>
                <a:t> -фронтальные</a:t>
              </a:r>
              <a:endParaRPr lang="ru-RU" sz="1600" kern="1200" dirty="0"/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1026220" y="2688748"/>
            <a:ext cx="2403944" cy="798583"/>
            <a:chOff x="1345419" y="1016"/>
            <a:chExt cx="2209226" cy="552306"/>
          </a:xfrm>
        </p:grpSpPr>
        <p:sp>
          <p:nvSpPr>
            <p:cNvPr id="91" name="Скругленный прямоугольник 90"/>
            <p:cNvSpPr/>
            <p:nvPr/>
          </p:nvSpPr>
          <p:spPr>
            <a:xfrm>
              <a:off x="1345419" y="1016"/>
              <a:ext cx="2209226" cy="552306"/>
            </a:xfrm>
            <a:prstGeom prst="roundRect">
              <a:avLst>
                <a:gd name="adj" fmla="val 10000"/>
              </a:avLst>
            </a:prstGeom>
            <a:ln>
              <a:solidFill>
                <a:srgbClr val="BBCACD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2" name="Скругленный прямоугольник 4"/>
            <p:cNvSpPr/>
            <p:nvPr/>
          </p:nvSpPr>
          <p:spPr>
            <a:xfrm>
              <a:off x="1361595" y="17191"/>
              <a:ext cx="2176874" cy="536130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dirty="0" smtClean="0"/>
                <a:t>Цель</a:t>
              </a:r>
              <a:endParaRPr lang="ru-RU" sz="1800" b="1" kern="1200" dirty="0"/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1027646" y="3617615"/>
            <a:ext cx="2386342" cy="2237592"/>
            <a:chOff x="1345419" y="1016"/>
            <a:chExt cx="2209226" cy="552306"/>
          </a:xfrm>
        </p:grpSpPr>
        <p:sp>
          <p:nvSpPr>
            <p:cNvPr id="94" name="Скругленный прямоугольник 93"/>
            <p:cNvSpPr/>
            <p:nvPr/>
          </p:nvSpPr>
          <p:spPr>
            <a:xfrm>
              <a:off x="1345419" y="1016"/>
              <a:ext cx="2209226" cy="552306"/>
            </a:xfrm>
            <a:prstGeom prst="roundRect">
              <a:avLst>
                <a:gd name="adj" fmla="val 10000"/>
              </a:avLst>
            </a:prstGeom>
            <a:ln>
              <a:solidFill>
                <a:srgbClr val="BBCACD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5" name="Скругленный прямоугольник 4"/>
            <p:cNvSpPr/>
            <p:nvPr/>
          </p:nvSpPr>
          <p:spPr>
            <a:xfrm>
              <a:off x="1361595" y="17192"/>
              <a:ext cx="2176874" cy="519954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Построение </a:t>
              </a:r>
              <a:r>
                <a:rPr lang="ru-RU" sz="1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содержания</a:t>
              </a:r>
              <a:endParaRPr lang="ru-RU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1026220" y="6774919"/>
            <a:ext cx="2386343" cy="732538"/>
            <a:chOff x="1345419" y="1016"/>
            <a:chExt cx="2209226" cy="552306"/>
          </a:xfrm>
        </p:grpSpPr>
        <p:sp>
          <p:nvSpPr>
            <p:cNvPr id="97" name="Скругленный прямоугольник 96"/>
            <p:cNvSpPr/>
            <p:nvPr/>
          </p:nvSpPr>
          <p:spPr>
            <a:xfrm>
              <a:off x="1345419" y="1016"/>
              <a:ext cx="2209226" cy="552306"/>
            </a:xfrm>
            <a:prstGeom prst="roundRect">
              <a:avLst>
                <a:gd name="adj" fmla="val 10000"/>
              </a:avLst>
            </a:prstGeom>
            <a:ln>
              <a:solidFill>
                <a:srgbClr val="BBCACD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8" name="Скругленный прямоугольник 4"/>
            <p:cNvSpPr/>
            <p:nvPr/>
          </p:nvSpPr>
          <p:spPr>
            <a:xfrm>
              <a:off x="1361595" y="17192"/>
              <a:ext cx="2176874" cy="519954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dirty="0" smtClean="0"/>
                <a:t>Организационные формы</a:t>
              </a:r>
              <a:endParaRPr lang="ru-RU" sz="1800" b="1" kern="1200" dirty="0"/>
            </a:p>
          </p:txBody>
        </p:sp>
      </p:grpSp>
      <p:grpSp>
        <p:nvGrpSpPr>
          <p:cNvPr id="99" name="Группа 98"/>
          <p:cNvGrpSpPr/>
          <p:nvPr/>
        </p:nvGrpSpPr>
        <p:grpSpPr>
          <a:xfrm>
            <a:off x="1046662" y="5971350"/>
            <a:ext cx="2351269" cy="720079"/>
            <a:chOff x="1345419" y="1016"/>
            <a:chExt cx="2209226" cy="552306"/>
          </a:xfrm>
        </p:grpSpPr>
        <p:sp>
          <p:nvSpPr>
            <p:cNvPr id="100" name="Скругленный прямоугольник 99"/>
            <p:cNvSpPr/>
            <p:nvPr/>
          </p:nvSpPr>
          <p:spPr>
            <a:xfrm>
              <a:off x="1345419" y="1016"/>
              <a:ext cx="2209226" cy="552306"/>
            </a:xfrm>
            <a:prstGeom prst="roundRect">
              <a:avLst>
                <a:gd name="adj" fmla="val 10000"/>
              </a:avLst>
            </a:prstGeom>
            <a:ln>
              <a:solidFill>
                <a:srgbClr val="BBCACD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1" name="Скругленный прямоугольник 4"/>
            <p:cNvSpPr/>
            <p:nvPr/>
          </p:nvSpPr>
          <p:spPr>
            <a:xfrm>
              <a:off x="1361595" y="17192"/>
              <a:ext cx="2176874" cy="519954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dirty="0" smtClean="0"/>
                <a:t>Методика</a:t>
              </a:r>
              <a:endParaRPr lang="ru-RU" sz="18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8035543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-14852" y="-28003"/>
            <a:ext cx="10723104" cy="175138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alt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«ЗОЛОТЫЕ ПРАВИЛА»</a:t>
            </a:r>
            <a:endParaRPr lang="ru-RU" sz="4000" dirty="0">
              <a:solidFill>
                <a:schemeClr val="bg1"/>
              </a:solidFill>
              <a:latin typeface="Impact" panose="020B0806030902050204" pitchFamily="34" charset="0"/>
              <a:ea typeface="Helvetica Neue Black Condensed"/>
              <a:cs typeface="Helvetica Neue Black Condensed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281297567"/>
              </p:ext>
            </p:extLst>
          </p:nvPr>
        </p:nvGraphicFramePr>
        <p:xfrm>
          <a:off x="738188" y="1692399"/>
          <a:ext cx="9577064" cy="5256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1.pn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-2" y="6865333"/>
            <a:ext cx="10693402" cy="502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9650747" y="6915247"/>
            <a:ext cx="584796" cy="40256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523"/>
          <p:cNvSpPr>
            <a:spLocks noGrp="1"/>
          </p:cNvSpPr>
          <p:nvPr>
            <p:ph type="sldNum" sz="quarter" idx="4294967295"/>
          </p:nvPr>
        </p:nvSpPr>
        <p:spPr>
          <a:xfrm>
            <a:off x="9650748" y="6962522"/>
            <a:ext cx="423539" cy="36057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fld id="{86CB4B4D-7CA3-9044-876B-883B54F8677D}" type="slidenum">
              <a:rPr/>
              <a:pPr/>
              <a:t>29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61221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-14852" y="-28003"/>
            <a:ext cx="10723104" cy="175138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 smtClean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Helvetica Neue Black Condensed"/>
              </a:rPr>
              <a:t>ВОПРОСЫ</a:t>
            </a:r>
            <a:endParaRPr lang="ru-RU" sz="4000" dirty="0">
              <a:solidFill>
                <a:srgbClr val="FFFFFF"/>
              </a:solidFill>
              <a:latin typeface="Impact" panose="020B0806030902050204" pitchFamily="34" charset="0"/>
              <a:ea typeface="Helvetica Neue Black Condensed"/>
              <a:cs typeface="Helvetica Neue Black Condensed"/>
            </a:endParaRPr>
          </a:p>
        </p:txBody>
      </p:sp>
      <p:pic>
        <p:nvPicPr>
          <p:cNvPr id="7" name="image4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50748" y="6165138"/>
            <a:ext cx="946113" cy="476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" y="6865333"/>
            <a:ext cx="10693405" cy="502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50748" y="6915245"/>
            <a:ext cx="584797" cy="40256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811196" y="6915245"/>
            <a:ext cx="253897" cy="402569"/>
          </a:xfrm>
        </p:spPr>
        <p:txBody>
          <a:bodyPr/>
          <a:lstStyle/>
          <a:p>
            <a:pPr defTabSz="914400" hangingPunct="0"/>
            <a:fld id="{82821BB2-611B-492C-B73E-32A514CCECF5}" type="slidenum">
              <a:rPr lang="ru-RU" sz="1600">
                <a:solidFill>
                  <a:srgbClr val="005493"/>
                </a:solidFill>
                <a:latin typeface="Arial" panose="020B0604020202020204" pitchFamily="34" charset="0"/>
                <a:ea typeface="Helvetica Neue Bold Condensed"/>
                <a:cs typeface="Arial" panose="020B0604020202020204" pitchFamily="34" charset="0"/>
                <a:sym typeface="Helvetica Neue Bold Condensed"/>
              </a:rPr>
              <a:pPr defTabSz="914400" hangingPunct="0"/>
              <a:t>3</a:t>
            </a:fld>
            <a:endParaRPr lang="ru-RU" sz="1600" dirty="0">
              <a:solidFill>
                <a:srgbClr val="005493"/>
              </a:solidFill>
              <a:latin typeface="Arial" panose="020B0604020202020204" pitchFamily="34" charset="0"/>
              <a:ea typeface="Helvetica Neue Bold Condensed"/>
              <a:cs typeface="Arial" panose="020B0604020202020204" pitchFamily="34" charset="0"/>
              <a:sym typeface="Helvetica Neue Bold Condensed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422034482"/>
              </p:ext>
            </p:extLst>
          </p:nvPr>
        </p:nvGraphicFramePr>
        <p:xfrm>
          <a:off x="2684987" y="1836415"/>
          <a:ext cx="7702273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7" y="2876917"/>
            <a:ext cx="2974975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 descr="C:\Users\KKhanguev\Desktop\Безымянный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1271" y="5424558"/>
            <a:ext cx="863261" cy="75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KKhanguev\Desktop\Безымянный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31311" y="3965944"/>
            <a:ext cx="863261" cy="75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KKhanguev\Desktop\Безымянный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1271" y="2453776"/>
            <a:ext cx="863261" cy="75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8436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-14852" y="-28003"/>
            <a:ext cx="10723104" cy="175138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altLang="ru-RU" sz="4000" dirty="0">
                <a:solidFill>
                  <a:schemeClr val="bg1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ОСОБЕННОСТИ ПОЗНАВАТЕЛЬНОЙ ДЕЯТЕЛЬНОСТИ ШКОЛЬНИКОВ</a:t>
            </a:r>
            <a:endParaRPr lang="ru-RU" sz="4000" dirty="0">
              <a:solidFill>
                <a:schemeClr val="bg1"/>
              </a:solidFill>
              <a:latin typeface="Impact" panose="020B0806030902050204" pitchFamily="34" charset="0"/>
              <a:ea typeface="Helvetica Neue Black Condensed"/>
              <a:cs typeface="Helvetica Neue Black Condensed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2124" y="1908423"/>
            <a:ext cx="10297144" cy="13681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Дитя  </a:t>
            </a:r>
            <a:r>
              <a:rPr kumimoji="0" lang="ru-RU" altLang="ru-RU" sz="2000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мыслит формами, красками, звуками, ощущениями </a:t>
            </a: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вообще, а тот  напрасно и вредно  насиловал бы детскую природу, кто хотел бы  заставить  его мыслить иначе.                              				</a:t>
            </a: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</a:t>
            </a: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К.Д. Ушинский</a:t>
            </a:r>
            <a:endParaRPr kumimoji="0" lang="ru-RU" altLang="ru-RU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86968" y="3204567"/>
            <a:ext cx="7877175" cy="534292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altLang="ru-RU" sz="1800" b="1" u="sng" dirty="0" smtClean="0">
              <a:latin typeface="Tahoma" pitchFamily="34" charset="0"/>
            </a:endParaRPr>
          </a:p>
          <a:p>
            <a:pPr algn="ctr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altLang="ru-RU" sz="1800" b="1" u="sng" dirty="0">
              <a:latin typeface="Tahoma" pitchFamily="34" charset="0"/>
            </a:endParaRPr>
          </a:p>
          <a:p>
            <a:pPr algn="ctr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1800" b="1" u="sng" dirty="0" smtClean="0">
                <a:latin typeface="Tahoma" pitchFamily="34" charset="0"/>
              </a:rPr>
              <a:t>Наглядно-действенное</a:t>
            </a:r>
            <a:r>
              <a:rPr lang="ru-RU" altLang="ru-RU" sz="1800" b="1" dirty="0" smtClean="0">
                <a:latin typeface="Tahoma" pitchFamily="34" charset="0"/>
              </a:rPr>
              <a:t> (до +/- 3 </a:t>
            </a:r>
            <a:r>
              <a:rPr lang="ru-RU" altLang="ru-RU" sz="1800" b="1" dirty="0">
                <a:latin typeface="Tahoma" pitchFamily="34" charset="0"/>
              </a:rPr>
              <a:t>лет)</a:t>
            </a:r>
          </a:p>
          <a:p>
            <a:pPr algn="ctr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altLang="ru-RU" sz="1800" b="1" dirty="0">
              <a:latin typeface="Tahoma" pitchFamily="34" charset="0"/>
            </a:endParaRPr>
          </a:p>
          <a:p>
            <a:pPr algn="ctr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1800" b="1" u="sng" dirty="0" smtClean="0">
                <a:latin typeface="Tahoma" pitchFamily="34" charset="0"/>
              </a:rPr>
              <a:t>Наглядно-образное </a:t>
            </a:r>
            <a:r>
              <a:rPr lang="ru-RU" altLang="ru-RU" sz="1800" b="1" dirty="0" smtClean="0">
                <a:latin typeface="Tahoma" pitchFamily="34" charset="0"/>
              </a:rPr>
              <a:t>(</a:t>
            </a:r>
            <a:r>
              <a:rPr lang="ru-RU" altLang="ru-RU" sz="1800" b="1" dirty="0">
                <a:latin typeface="Tahoma" pitchFamily="34" charset="0"/>
              </a:rPr>
              <a:t>до +/- 7 </a:t>
            </a:r>
            <a:r>
              <a:rPr lang="ru-RU" altLang="ru-RU" sz="1800" b="1" dirty="0" smtClean="0">
                <a:latin typeface="Tahoma" pitchFamily="34" charset="0"/>
              </a:rPr>
              <a:t>лет)</a:t>
            </a:r>
            <a:endParaRPr lang="ru-RU" altLang="ru-RU" sz="1800" b="1" u="sng" dirty="0" smtClean="0">
              <a:latin typeface="Tahoma" pitchFamily="34" charset="0"/>
            </a:endParaRPr>
          </a:p>
          <a:p>
            <a:pPr algn="ctr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altLang="ru-RU" sz="1800" b="1" u="sng" dirty="0">
              <a:latin typeface="Tahoma" pitchFamily="34" charset="0"/>
            </a:endParaRPr>
          </a:p>
          <a:p>
            <a:pPr algn="ctr">
              <a:spcBef>
                <a:spcPts val="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altLang="ru-RU" sz="900" b="1" dirty="0">
              <a:latin typeface="Tahoma" pitchFamily="34" charset="0"/>
            </a:endParaRPr>
          </a:p>
          <a:p>
            <a:pPr algn="ctr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altLang="ru-RU" sz="2000" b="1" u="sng" dirty="0">
              <a:solidFill>
                <a:srgbClr val="000000"/>
              </a:solidFill>
              <a:latin typeface="Tahoma" pitchFamily="34" charset="0"/>
            </a:endParaRPr>
          </a:p>
          <a:p>
            <a:pPr algn="ctr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altLang="ru-RU" sz="2000" b="1" u="sng" dirty="0">
              <a:solidFill>
                <a:srgbClr val="000000"/>
              </a:solidFill>
              <a:latin typeface="Tahoma" pitchFamily="34" charset="0"/>
            </a:endParaRPr>
          </a:p>
          <a:p>
            <a:pPr algn="ctr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altLang="ru-RU" sz="2000" b="1" u="sng" dirty="0">
              <a:solidFill>
                <a:srgbClr val="000000"/>
              </a:solidFill>
              <a:latin typeface="Tahoma" pitchFamily="34" charset="0"/>
            </a:endParaRPr>
          </a:p>
          <a:p>
            <a:pPr algn="ctr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altLang="ru-RU" sz="2000" b="1" u="sng" dirty="0">
              <a:solidFill>
                <a:srgbClr val="000000"/>
              </a:solidFill>
              <a:latin typeface="Tahoma" pitchFamily="34" charset="0"/>
            </a:endParaRPr>
          </a:p>
          <a:p>
            <a:pPr algn="ctr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1800" b="1" u="sng" dirty="0">
                <a:latin typeface="Tahoma" pitchFamily="34" charset="0"/>
              </a:rPr>
              <a:t>А</a:t>
            </a:r>
            <a:r>
              <a:rPr lang="ru-RU" altLang="ru-RU" sz="1800" b="1" u="sng" dirty="0" smtClean="0">
                <a:latin typeface="Tahoma" pitchFamily="34" charset="0"/>
              </a:rPr>
              <a:t>бстрактно-логическое</a:t>
            </a:r>
            <a:r>
              <a:rPr lang="ru-RU" altLang="ru-RU" sz="1800" b="1" dirty="0" smtClean="0">
                <a:latin typeface="Tahoma" pitchFamily="34" charset="0"/>
              </a:rPr>
              <a:t> </a:t>
            </a:r>
            <a:r>
              <a:rPr lang="ru-RU" altLang="ru-RU" sz="1800" b="1" dirty="0">
                <a:latin typeface="Tahoma" pitchFamily="34" charset="0"/>
              </a:rPr>
              <a:t>(к +/- 12-ти </a:t>
            </a:r>
            <a:r>
              <a:rPr lang="ru-RU" altLang="ru-RU" sz="1800" b="1" dirty="0" smtClean="0">
                <a:latin typeface="Tahoma" pitchFamily="34" charset="0"/>
              </a:rPr>
              <a:t>годам)</a:t>
            </a:r>
            <a:endParaRPr lang="ru-RU" altLang="ru-RU" sz="1800" b="1" dirty="0">
              <a:latin typeface="Tahoma" pitchFamily="34" charset="0"/>
            </a:endParaRPr>
          </a:p>
        </p:txBody>
      </p:sp>
      <p:sp>
        <p:nvSpPr>
          <p:cNvPr id="8" name="AutoShape 2"/>
          <p:cNvSpPr>
            <a:spLocks/>
          </p:cNvSpPr>
          <p:nvPr/>
        </p:nvSpPr>
        <p:spPr bwMode="auto">
          <a:xfrm>
            <a:off x="8328397" y="5328592"/>
            <a:ext cx="215900" cy="1296144"/>
          </a:xfrm>
          <a:prstGeom prst="rightBrace">
            <a:avLst>
              <a:gd name="adj1" fmla="val 48866"/>
              <a:gd name="adj2" fmla="val 50000"/>
            </a:avLst>
          </a:prstGeom>
          <a:noFill/>
          <a:ln w="3816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603035" y="5256584"/>
            <a:ext cx="1703387" cy="135639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b="1" dirty="0">
                <a:latin typeface="Verdana" pitchFamily="34" charset="0"/>
              </a:rPr>
              <a:t>НШ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1600" b="1" dirty="0">
                <a:latin typeface="Verdana" pitchFamily="34" charset="0"/>
              </a:rPr>
              <a:t>от  предмета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1600" b="1" dirty="0">
                <a:latin typeface="Verdana" pitchFamily="34" charset="0"/>
              </a:rPr>
              <a:t>или образа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1600" b="1" dirty="0">
                <a:latin typeface="Verdana" pitchFamily="34" charset="0"/>
              </a:rPr>
              <a:t>к слову,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1600" b="1" dirty="0">
                <a:latin typeface="Verdana" pitchFamily="34" charset="0"/>
              </a:rPr>
              <a:t>понятию</a:t>
            </a: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5346700" y="4212679"/>
            <a:ext cx="1588" cy="360362"/>
          </a:xfrm>
          <a:prstGeom prst="line">
            <a:avLst/>
          </a:prstGeom>
          <a:noFill/>
          <a:ln w="38160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 dirty="0"/>
          </a:p>
        </p:txBody>
      </p:sp>
      <p:sp>
        <p:nvSpPr>
          <p:cNvPr id="11" name="AutoShape 8"/>
          <p:cNvSpPr>
            <a:spLocks/>
          </p:cNvSpPr>
          <p:nvPr/>
        </p:nvSpPr>
        <p:spPr bwMode="auto">
          <a:xfrm>
            <a:off x="8328397" y="4068663"/>
            <a:ext cx="215900" cy="1117390"/>
          </a:xfrm>
          <a:prstGeom prst="rightBrace">
            <a:avLst>
              <a:gd name="adj1" fmla="val 64071"/>
              <a:gd name="adj2" fmla="val 50000"/>
            </a:avLst>
          </a:prstGeom>
          <a:noFill/>
          <a:ln w="3816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1050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8615735" y="4428703"/>
            <a:ext cx="1691787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1600" b="1" dirty="0">
                <a:latin typeface="Verdana" pitchFamily="34" charset="0"/>
              </a:rPr>
              <a:t>Дошкольник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altLang="ru-RU" sz="16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1486968" y="5292799"/>
            <a:ext cx="6841429" cy="132290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b="1" dirty="0" smtClean="0">
                <a:solidFill>
                  <a:schemeClr val="bg1"/>
                </a:solidFill>
                <a:latin typeface="Tahoma" pitchFamily="34" charset="0"/>
              </a:rPr>
              <a:t>Словесно-логическое (до </a:t>
            </a:r>
            <a:r>
              <a:rPr lang="ru-RU" altLang="ru-RU" sz="2400" b="1" dirty="0">
                <a:latin typeface="Tahoma" pitchFamily="34" charset="0"/>
              </a:rPr>
              <a:t>+/- </a:t>
            </a:r>
            <a:r>
              <a:rPr lang="ru-RU" altLang="ru-RU" b="1" dirty="0" smtClean="0">
                <a:solidFill>
                  <a:schemeClr val="bg1"/>
                </a:solidFill>
                <a:latin typeface="Tahoma" pitchFamily="34" charset="0"/>
              </a:rPr>
              <a:t>12 лет)  </a:t>
            </a:r>
          </a:p>
          <a:p>
            <a:pPr algn="ctr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b="1" dirty="0" smtClean="0">
                <a:solidFill>
                  <a:schemeClr val="bg1"/>
                </a:solidFill>
                <a:latin typeface="Tahoma" pitchFamily="34" charset="0"/>
              </a:rPr>
              <a:t>(</a:t>
            </a:r>
            <a:r>
              <a:rPr lang="ru-RU" altLang="ru-RU" b="1" dirty="0">
                <a:solidFill>
                  <a:schemeClr val="bg1"/>
                </a:solidFill>
                <a:latin typeface="Tahoma" pitchFamily="34" charset="0"/>
              </a:rPr>
              <a:t>сравнение, </a:t>
            </a:r>
            <a:r>
              <a:rPr lang="ru-RU" altLang="ru-RU" b="1" dirty="0" smtClean="0">
                <a:solidFill>
                  <a:schemeClr val="bg1"/>
                </a:solidFill>
                <a:latin typeface="Tahoma" pitchFamily="34" charset="0"/>
              </a:rPr>
              <a:t>классификация, описание </a:t>
            </a:r>
            <a:r>
              <a:rPr lang="ru-RU" altLang="ru-RU" b="1" u="sng" dirty="0">
                <a:solidFill>
                  <a:schemeClr val="bg1"/>
                </a:solidFill>
                <a:latin typeface="Tahoma" pitchFamily="34" charset="0"/>
              </a:rPr>
              <a:t>наблюдаемого</a:t>
            </a:r>
            <a:r>
              <a:rPr lang="ru-RU" altLang="ru-RU" b="1" dirty="0">
                <a:solidFill>
                  <a:schemeClr val="bg1"/>
                </a:solidFill>
                <a:latin typeface="Tahoma" pitchFamily="34" charset="0"/>
              </a:rPr>
              <a:t> процесса)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43430" y="3420591"/>
            <a:ext cx="10708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формирования мышления</a:t>
            </a:r>
          </a:p>
        </p:txBody>
      </p:sp>
      <p:sp>
        <p:nvSpPr>
          <p:cNvPr id="18" name="Line 5"/>
          <p:cNvSpPr>
            <a:spLocks noChangeShapeType="1"/>
          </p:cNvSpPr>
          <p:nvPr/>
        </p:nvSpPr>
        <p:spPr bwMode="auto">
          <a:xfrm>
            <a:off x="5346700" y="6685699"/>
            <a:ext cx="1588" cy="360362"/>
          </a:xfrm>
          <a:prstGeom prst="line">
            <a:avLst/>
          </a:prstGeom>
          <a:noFill/>
          <a:ln w="38160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 dirty="0"/>
          </a:p>
        </p:txBody>
      </p:sp>
      <p:sp>
        <p:nvSpPr>
          <p:cNvPr id="19" name="Line 5"/>
          <p:cNvSpPr>
            <a:spLocks noChangeShapeType="1"/>
          </p:cNvSpPr>
          <p:nvPr/>
        </p:nvSpPr>
        <p:spPr bwMode="auto">
          <a:xfrm>
            <a:off x="5346700" y="4930745"/>
            <a:ext cx="1588" cy="360362"/>
          </a:xfrm>
          <a:prstGeom prst="line">
            <a:avLst/>
          </a:prstGeom>
          <a:noFill/>
          <a:ln w="38160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81853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-14852" y="-28003"/>
            <a:ext cx="10723104" cy="175138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altLang="ru-RU" sz="4000" dirty="0">
                <a:solidFill>
                  <a:schemeClr val="bg1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ОСОБЕННОСТИ ПОЗНАВАТЕЛЬНОЙ </a:t>
            </a:r>
            <a:r>
              <a:rPr lang="ru-RU" alt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ДЕЯТЕЛЬНОСТИ ШКОЛЬНИКОВ</a:t>
            </a:r>
            <a:endParaRPr lang="ru-RU" sz="4000" dirty="0">
              <a:solidFill>
                <a:schemeClr val="bg1"/>
              </a:solidFill>
              <a:latin typeface="Impact" panose="020B0806030902050204" pitchFamily="34" charset="0"/>
              <a:ea typeface="Helvetica Neue Black Condensed"/>
              <a:cs typeface="Helvetica Neue Black Condensed"/>
            </a:endParaRPr>
          </a:p>
        </p:txBody>
      </p:sp>
      <p:pic>
        <p:nvPicPr>
          <p:cNvPr id="26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" y="6865333"/>
            <a:ext cx="10693405" cy="502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50748" y="6915245"/>
            <a:ext cx="584797" cy="402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image4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50748" y="6165138"/>
            <a:ext cx="946113" cy="476967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663603" y="6915245"/>
            <a:ext cx="2435625" cy="452485"/>
          </a:xfrm>
        </p:spPr>
        <p:txBody>
          <a:bodyPr/>
          <a:lstStyle/>
          <a:p>
            <a:pPr defTabSz="914400" hangingPunct="0"/>
            <a:fld id="{82821BB2-611B-492C-B73E-32A514CCECF5}" type="slidenum">
              <a:rPr lang="ru-RU" sz="1600" b="1">
                <a:solidFill>
                  <a:srgbClr val="005493"/>
                </a:solidFill>
                <a:latin typeface="Arial" panose="020B0604020202020204" pitchFamily="34" charset="0"/>
                <a:ea typeface="Helvetica Neue Bold Condensed"/>
                <a:cs typeface="Arial" panose="020B0604020202020204" pitchFamily="34" charset="0"/>
              </a:rPr>
              <a:pPr defTabSz="914400" hangingPunct="0"/>
              <a:t>31</a:t>
            </a:fld>
            <a:endParaRPr lang="ru-RU" sz="1600" b="1" dirty="0">
              <a:solidFill>
                <a:srgbClr val="005493"/>
              </a:solidFill>
              <a:latin typeface="Arial" panose="020B0604020202020204" pitchFamily="34" charset="0"/>
              <a:ea typeface="Helvetica Neue Bold Condensed"/>
              <a:cs typeface="Arial" panose="020B0604020202020204" pitchFamily="34" charset="0"/>
            </a:endParaRPr>
          </a:p>
        </p:txBody>
      </p:sp>
      <p:sp>
        <p:nvSpPr>
          <p:cNvPr id="19" name="AutoShape 11"/>
          <p:cNvSpPr>
            <a:spLocks noChangeArrowheads="1"/>
          </p:cNvSpPr>
          <p:nvPr/>
        </p:nvSpPr>
        <p:spPr bwMode="auto">
          <a:xfrm>
            <a:off x="1342293" y="4428703"/>
            <a:ext cx="8216900" cy="1440160"/>
          </a:xfrm>
          <a:prstGeom prst="flowChartAlternateProcess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1" i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</a:t>
            </a:r>
            <a:r>
              <a:rPr kumimoji="0" lang="ru-RU" alt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Вывод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на уроке </a:t>
            </a:r>
            <a:r>
              <a:rPr kumimoji="0" lang="ru-RU" altLang="ru-RU" sz="2000" b="1" i="1" u="sng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ребенок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должен  сначала </a:t>
            </a:r>
            <a:r>
              <a:rPr kumimoji="0" lang="ru-RU" altLang="ru-RU" sz="2000" b="1" i="1" u="sng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исследовать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предметную среду (объекты, рисунки объектов,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модели), затем </a:t>
            </a:r>
            <a:r>
              <a:rPr kumimoji="0" lang="ru-RU" altLang="ru-RU" sz="2000" b="1" i="1" u="sng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обсудить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наблюдаемое, далее </a:t>
            </a:r>
            <a:r>
              <a:rPr kumimoji="0" lang="ru-RU" altLang="ru-RU" sz="2000" b="1" i="1" u="sng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сделать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1" u="sng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свой вывод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и </a:t>
            </a:r>
            <a:r>
              <a:rPr kumimoji="0" lang="ru-RU" altLang="ru-RU" sz="2000" b="1" i="1" u="sng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соотнести его с выводами других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itchFamily="34" charset="0"/>
              </a:rPr>
              <a:t>. </a:t>
            </a:r>
            <a:endParaRPr kumimoji="0" lang="ru-RU" altLang="ru-RU" sz="2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AutoShape 11"/>
          <p:cNvSpPr>
            <a:spLocks noChangeArrowheads="1"/>
          </p:cNvSpPr>
          <p:nvPr/>
        </p:nvSpPr>
        <p:spPr bwMode="auto">
          <a:xfrm>
            <a:off x="1342293" y="2605909"/>
            <a:ext cx="8216900" cy="1484784"/>
          </a:xfrm>
          <a:prstGeom prst="flowChartAlternateProcess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ru-RU" altLang="ru-RU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/>
            <a:r>
              <a:rPr lang="ru-RU" altLang="ru-RU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Ребенок до момента полового созревания мыслит предметно- </a:t>
            </a:r>
          </a:p>
          <a:p>
            <a:pPr algn="ctr" defTabSz="914400"/>
            <a:r>
              <a:rPr lang="ru-RU" altLang="ru-RU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образно. Логически мыслить он учится только на основе  </a:t>
            </a:r>
          </a:p>
          <a:p>
            <a:pPr algn="ctr" defTabSz="914400"/>
            <a:r>
              <a:rPr lang="ru-RU" altLang="ru-RU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манипуляции предметами и образами. Способности абстрактно</a:t>
            </a:r>
          </a:p>
          <a:p>
            <a:pPr algn="ctr" defTabSz="914400"/>
            <a:r>
              <a:rPr lang="ru-RU" altLang="ru-RU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мыслить (отвлеченно от предметов и образов) у него еще нет. </a:t>
            </a:r>
          </a:p>
          <a:p>
            <a:pPr algn="ctr" defTabSz="914400"/>
            <a:endParaRPr lang="ru-RU" altLang="ru-RU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2481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-14852" y="-28003"/>
            <a:ext cx="10708252" cy="1751388"/>
          </a:xfrm>
          <a:prstGeom prst="rect">
            <a:avLst/>
          </a:prstGeom>
        </p:spPr>
        <p:txBody>
          <a:bodyPr vert="horz" lIns="104306" tIns="52153" rIns="104306" bIns="52153" rtlCol="0" anchor="ctr"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>
                <a:solidFill>
                  <a:schemeClr val="bg1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ТРЕБОВАНИЯ К СОВРЕМЕННОМУ УРОКУ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0156" y="1908423"/>
            <a:ext cx="9857397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1038279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Урок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обязан иметь </a:t>
            </a:r>
            <a:r>
              <a:rPr lang="ru-RU" sz="24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личностно-ориентированный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индивидуальный характер;</a:t>
            </a:r>
          </a:p>
          <a:p>
            <a:pPr marL="457200" lvl="0" indent="-457200" defTabSz="1038279">
              <a:buFont typeface="+mj-lt"/>
              <a:buAutoNum type="arabicPeriod"/>
            </a:pP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defTabSz="1038279">
              <a:buFont typeface="+mj-lt"/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Осуществляется </a:t>
            </a:r>
            <a:r>
              <a:rPr lang="ru-RU" sz="24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системно-</a:t>
            </a:r>
            <a:r>
              <a:rPr lang="ru-RU" sz="2400" b="1" i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деятельностный</a:t>
            </a:r>
            <a:r>
              <a:rPr lang="ru-RU" sz="24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подход;</a:t>
            </a:r>
          </a:p>
          <a:p>
            <a:pPr marL="457200" indent="-457200" defTabSz="1038279">
              <a:buFont typeface="+mj-lt"/>
              <a:buAutoNum type="arabicPeriod"/>
            </a:pP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defTabSz="1038279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приоритете </a:t>
            </a:r>
            <a:r>
              <a:rPr lang="ru-RU" sz="24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самостоятельная работа </a:t>
            </a:r>
            <a:r>
              <a:rPr lang="ru-RU" sz="2400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учеников;</a:t>
            </a:r>
          </a:p>
          <a:p>
            <a:pPr marL="457200" lvl="0" indent="-457200" defTabSz="1038279">
              <a:buFont typeface="+mj-lt"/>
              <a:buAutoNum type="arabicPeriod"/>
            </a:pP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defTabSz="1038279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Каждый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урок направлен на </a:t>
            </a:r>
            <a:r>
              <a:rPr lang="ru-RU" sz="24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развитие универсальных учебных </a:t>
            </a:r>
            <a:r>
              <a:rPr lang="ru-RU" sz="2400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действий (УУД):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личностных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коммуникативных, регулятивных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познавательных;</a:t>
            </a:r>
          </a:p>
          <a:p>
            <a:pPr marL="457200" lvl="0" indent="-457200" defTabSz="1038279">
              <a:buFont typeface="+mj-lt"/>
              <a:buAutoNum type="arabicPeriod"/>
            </a:pP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defTabSz="1038279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Результатом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урока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является  не успеваемость,  не объем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изученного материала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а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приобретаемые УУД  </a:t>
            </a:r>
            <a:r>
              <a:rPr lang="ru-RU" sz="2400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учащихся;</a:t>
            </a:r>
          </a:p>
          <a:p>
            <a:pPr marL="457200" lvl="0" indent="-457200" defTabSz="1038279">
              <a:buFont typeface="+mj-lt"/>
              <a:buAutoNum type="arabicPeriod"/>
            </a:pPr>
            <a:endParaRPr lang="ru-RU" sz="800" i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defTabSz="1038279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Авторитарный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стиль общения между учеником и учителем уходит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прошлое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Теперь задача учителя — </a:t>
            </a:r>
            <a:r>
              <a:rPr lang="ru-RU" sz="2400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помогать</a:t>
            </a:r>
            <a:r>
              <a:rPr lang="ru-RU" sz="2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освоении новых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знаний и </a:t>
            </a:r>
            <a:r>
              <a:rPr lang="ru-RU" sz="24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направлять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учебный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процесс.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6053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0" y="1"/>
            <a:ext cx="10708252" cy="1723384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ТЕХНОЛОГИЧЕСКАЯ КАРТА УРОКА</a:t>
            </a:r>
            <a:endParaRPr lang="ru-RU" sz="4000" dirty="0">
              <a:solidFill>
                <a:schemeClr val="bg1"/>
              </a:solidFill>
              <a:latin typeface="Impact" panose="020B0806030902050204" pitchFamily="34" charset="0"/>
              <a:ea typeface="Helvetica Neue Black Condensed"/>
              <a:cs typeface="Helvetica Neue Black Condensed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2124" y="1815645"/>
            <a:ext cx="1029714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100" b="1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ru-RU" sz="2400" b="1" u="sng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ТЕХНОЛОГИЧЕСКАЯ КАРТА УРОКА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современная форма планирования педагогического взаимодействия учителя и обучающихся.</a:t>
            </a:r>
          </a:p>
          <a:p>
            <a:pPr algn="ctr">
              <a:buNone/>
            </a:pPr>
            <a:endParaRPr lang="ru-RU" sz="1100" b="1" i="1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ru-RU" sz="800" b="1" i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ТЕХНОЛОГИЧЕСКАЯ КАРТА УРОКА ПОЗВОЛЯЕТ ПЕДАГОГУ УВИДЕТЬ</a:t>
            </a:r>
          </a:p>
          <a:p>
            <a:pPr algn="ctr">
              <a:buNone/>
            </a:pPr>
            <a:endParaRPr lang="ru-RU" sz="2000" b="1" i="1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ru-RU" sz="2000" b="1" u="sng" dirty="0" smtClean="0">
              <a:latin typeface="Arial" pitchFamily="34" charset="0"/>
              <a:cs typeface="Arial" pitchFamily="34" charset="0"/>
            </a:endParaRPr>
          </a:p>
          <a:p>
            <a:endParaRPr lang="ru-RU" sz="2000" b="1" u="sng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ru-RU" sz="2000" b="1" u="sng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545573621"/>
              </p:ext>
            </p:extLst>
          </p:nvPr>
        </p:nvGraphicFramePr>
        <p:xfrm>
          <a:off x="702184" y="3996655"/>
          <a:ext cx="9289032" cy="2592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1.pn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-2" y="6865333"/>
            <a:ext cx="10693402" cy="502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9650747" y="6915247"/>
            <a:ext cx="584796" cy="40256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523"/>
          <p:cNvSpPr>
            <a:spLocks noGrp="1"/>
          </p:cNvSpPr>
          <p:nvPr>
            <p:ph type="sldNum" sz="quarter" idx="4294967295"/>
          </p:nvPr>
        </p:nvSpPr>
        <p:spPr>
          <a:xfrm>
            <a:off x="9650748" y="6962522"/>
            <a:ext cx="423539" cy="36057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fld id="{86CB4B4D-7CA3-9044-876B-883B54F8677D}" type="slidenum">
              <a:rPr/>
              <a:pPr/>
              <a:t>33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88793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-14852" y="-28003"/>
            <a:ext cx="10708252" cy="1751388"/>
          </a:xfrm>
          <a:prstGeom prst="rect">
            <a:avLst/>
          </a:prstGeom>
        </p:spPr>
        <p:txBody>
          <a:bodyPr vert="horz" lIns="104306" tIns="52153" rIns="104306" bIns="52153" rtlCol="0" anchor="ctr"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>
                <a:solidFill>
                  <a:schemeClr val="bg1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ТРЕБОВАНИЯ К СОВРЕМЕННОМУ УРОКУ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29" y="1813746"/>
            <a:ext cx="9073083" cy="565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8263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360363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-14852" y="-28003"/>
            <a:ext cx="10708252" cy="1360362"/>
          </a:xfrm>
          <a:prstGeom prst="rect">
            <a:avLst/>
          </a:prstGeom>
        </p:spPr>
        <p:txBody>
          <a:bodyPr vert="horz" lIns="104306" tIns="52153" rIns="104306" bIns="52153" rtlCol="0" anchor="ctr"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БЛОЧНО-МОДУЛЬНАЯ СТРУКТУРА КУРСА</a:t>
            </a:r>
            <a:endParaRPr lang="ru-RU" sz="4000" dirty="0">
              <a:solidFill>
                <a:schemeClr val="bg1"/>
              </a:solidFill>
              <a:latin typeface="Impact" panose="020B0806030902050204" pitchFamily="34" charset="0"/>
              <a:ea typeface="Helvetica Neue Black Condensed"/>
              <a:cs typeface="Helvetica Neue Black Condensed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96" y="1443728"/>
            <a:ext cx="9145016" cy="601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568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-14852" y="-28003"/>
            <a:ext cx="10708252" cy="1751388"/>
          </a:xfrm>
          <a:prstGeom prst="rect">
            <a:avLst/>
          </a:prstGeom>
        </p:spPr>
        <p:txBody>
          <a:bodyPr vert="horz" lIns="104306" tIns="52153" rIns="104306" bIns="52153" rtlCol="0" anchor="ctr"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БЛОЧНО-МОДУЛЬНАЯ СТРУКТУРА КУРСА</a:t>
            </a:r>
            <a:endParaRPr lang="ru-RU" sz="4000" dirty="0">
              <a:solidFill>
                <a:schemeClr val="bg1"/>
              </a:solidFill>
              <a:latin typeface="Impact" panose="020B0806030902050204" pitchFamily="34" charset="0"/>
              <a:ea typeface="Helvetica Neue Black Condensed"/>
              <a:cs typeface="Helvetica Neue Black Condensed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0" t="28561" r="28452" b="23149"/>
          <a:stretch/>
        </p:blipFill>
        <p:spPr bwMode="auto">
          <a:xfrm>
            <a:off x="5130676" y="2015296"/>
            <a:ext cx="5328592" cy="3003863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62124" y="2015295"/>
            <a:ext cx="4824536" cy="5221720"/>
          </a:xfrm>
          <a:prstGeom prst="rect">
            <a:avLst/>
          </a:prstGeom>
          <a:solidFill>
            <a:srgbClr val="FFCCFF">
              <a:alpha val="4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b="1" dirty="0">
                <a:solidFill>
                  <a:srgbClr val="E22A8B"/>
                </a:solidFill>
              </a:rPr>
              <a:t>Модуль 1.</a:t>
            </a:r>
          </a:p>
          <a:p>
            <a:pPr lvl="0"/>
            <a:r>
              <a:rPr lang="ru-RU" sz="3200" b="1" dirty="0">
                <a:solidFill>
                  <a:srgbClr val="0070C0"/>
                </a:solidFill>
              </a:rPr>
              <a:t>Методы и средства творческой и проектной деятельности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Этапы проектной деятельности</a:t>
            </a:r>
            <a:endParaRPr lang="ru-RU" sz="2400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Проектная документация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Дизайн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Экономическая оценка проекта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Реклама проекта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0" t="17214" r="11208" b="41626"/>
          <a:stretch/>
        </p:blipFill>
        <p:spPr bwMode="auto">
          <a:xfrm>
            <a:off x="5130676" y="5088036"/>
            <a:ext cx="5328592" cy="2148979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4878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-14852" y="-28003"/>
            <a:ext cx="10708252" cy="1751388"/>
          </a:xfrm>
          <a:prstGeom prst="rect">
            <a:avLst/>
          </a:prstGeom>
        </p:spPr>
        <p:txBody>
          <a:bodyPr vert="horz" lIns="104306" tIns="52153" rIns="104306" bIns="52153" rtlCol="0" anchor="ctr"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БЛОЧНО-МОДУЛЬНАЯ СТРУКТУРА КУРСА</a:t>
            </a:r>
            <a:endParaRPr lang="ru-RU" sz="4000" dirty="0">
              <a:solidFill>
                <a:schemeClr val="bg1"/>
              </a:solidFill>
              <a:latin typeface="Impact" panose="020B0806030902050204" pitchFamily="34" charset="0"/>
              <a:ea typeface="Helvetica Neue Black Condensed"/>
              <a:cs typeface="Helvetica Neue Black Condensed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2124" y="2010659"/>
            <a:ext cx="4824536" cy="5221719"/>
          </a:xfrm>
          <a:prstGeom prst="rect">
            <a:avLst/>
          </a:prstGeom>
          <a:solidFill>
            <a:srgbClr val="FFCCFF">
              <a:alpha val="4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rgbClr val="E22A8B"/>
                </a:solidFill>
              </a:rPr>
              <a:t>Модуль 2. </a:t>
            </a:r>
            <a:r>
              <a:rPr lang="ru-RU" sz="3200" b="1" dirty="0">
                <a:solidFill>
                  <a:srgbClr val="0070C0"/>
                </a:solidFill>
              </a:rPr>
              <a:t>Производство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Производство и труд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Предметы, средства и продукт труда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Современные средства контроля </a:t>
            </a:r>
            <a:r>
              <a:rPr lang="ru-RU" sz="2400" dirty="0" smtClean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качества</a:t>
            </a:r>
            <a:endParaRPr lang="ru-RU" sz="2400" dirty="0">
              <a:solidFill>
                <a:srgbClr val="0070C0"/>
              </a:solidFill>
              <a:latin typeface="Arial Narrow" panose="020B0606020202030204" pitchFamily="34" charset="0"/>
              <a:sym typeface="Helvetica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5" t="16812" r="4826" b="52528"/>
          <a:stretch/>
        </p:blipFill>
        <p:spPr bwMode="auto">
          <a:xfrm>
            <a:off x="5161989" y="2017882"/>
            <a:ext cx="5328592" cy="1817697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15957" r="27275" b="30291"/>
          <a:stretch/>
        </p:blipFill>
        <p:spPr bwMode="auto">
          <a:xfrm>
            <a:off x="5161989" y="3926046"/>
            <a:ext cx="5328592" cy="3310969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4617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-14852" y="-28003"/>
            <a:ext cx="10708252" cy="1751388"/>
          </a:xfrm>
          <a:prstGeom prst="rect">
            <a:avLst/>
          </a:prstGeom>
        </p:spPr>
        <p:txBody>
          <a:bodyPr vert="horz" lIns="104306" tIns="52153" rIns="104306" bIns="52153" rtlCol="0" anchor="ctr"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БЛОЧНО-МОДУЛЬНАЯ СТРУКТУРА КУРСА</a:t>
            </a:r>
            <a:endParaRPr lang="ru-RU" sz="4000" dirty="0">
              <a:solidFill>
                <a:schemeClr val="bg1"/>
              </a:solidFill>
              <a:latin typeface="Impact" panose="020B0806030902050204" pitchFamily="34" charset="0"/>
              <a:ea typeface="Helvetica Neue Black Condensed"/>
              <a:cs typeface="Helvetica Neue Black Condensed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2124" y="2015296"/>
            <a:ext cx="4824536" cy="5221719"/>
          </a:xfrm>
          <a:prstGeom prst="rect">
            <a:avLst/>
          </a:prstGeom>
          <a:solidFill>
            <a:srgbClr val="FFCCFF">
              <a:alpha val="4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rgbClr val="E22A8B"/>
                </a:solidFill>
              </a:rPr>
              <a:t>Модуль </a:t>
            </a:r>
            <a:r>
              <a:rPr lang="ru-RU" sz="3200" b="1" dirty="0" smtClean="0">
                <a:solidFill>
                  <a:srgbClr val="E22A8B"/>
                </a:solidFill>
              </a:rPr>
              <a:t>3.</a:t>
            </a:r>
            <a:endParaRPr lang="en-US" sz="3200" b="1" dirty="0" smtClean="0">
              <a:solidFill>
                <a:srgbClr val="E22A8B"/>
              </a:solidFill>
            </a:endParaRPr>
          </a:p>
          <a:p>
            <a:r>
              <a:rPr lang="ru-RU" sz="3200" b="1" dirty="0" smtClean="0">
                <a:solidFill>
                  <a:srgbClr val="0070C0"/>
                </a:solidFill>
              </a:rPr>
              <a:t>Технология</a:t>
            </a:r>
            <a:endParaRPr lang="ru-RU" sz="3200" b="1" dirty="0">
              <a:solidFill>
                <a:srgbClr val="0070C0"/>
              </a:solidFill>
            </a:endParaRP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Общая классификация технологий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Технологическая документация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Культура труда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Современные технологии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8" t="24311" r="19593" b="10064"/>
          <a:stretch/>
        </p:blipFill>
        <p:spPr bwMode="auto">
          <a:xfrm>
            <a:off x="5161989" y="2015296"/>
            <a:ext cx="5328592" cy="324000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9" t="45026" r="20842" b="16610"/>
          <a:stretch/>
        </p:blipFill>
        <p:spPr bwMode="auto">
          <a:xfrm>
            <a:off x="5161989" y="5327665"/>
            <a:ext cx="5328592" cy="187200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2730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-14852" y="-28003"/>
            <a:ext cx="10708252" cy="1751388"/>
          </a:xfrm>
          <a:prstGeom prst="rect">
            <a:avLst/>
          </a:prstGeom>
        </p:spPr>
        <p:txBody>
          <a:bodyPr vert="horz" lIns="104306" tIns="52153" rIns="104306" bIns="52153" rtlCol="0" anchor="ctr"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БЛОЧНО-МОДУЛЬНАЯ СТРУКТУРА КУРСА</a:t>
            </a:r>
            <a:endParaRPr lang="ru-RU" sz="4000" dirty="0">
              <a:solidFill>
                <a:schemeClr val="bg1"/>
              </a:solidFill>
              <a:latin typeface="Impact" panose="020B0806030902050204" pitchFamily="34" charset="0"/>
              <a:ea typeface="Helvetica Neue Black Condensed"/>
              <a:cs typeface="Helvetica Neue Black Condensed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9" t="31930" r="33373" b="13894"/>
          <a:stretch/>
        </p:blipFill>
        <p:spPr bwMode="auto">
          <a:xfrm>
            <a:off x="5161989" y="4026316"/>
            <a:ext cx="5331136" cy="335471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2124" y="1938083"/>
            <a:ext cx="4824536" cy="5221719"/>
          </a:xfrm>
          <a:prstGeom prst="rect">
            <a:avLst/>
          </a:prstGeom>
          <a:solidFill>
            <a:srgbClr val="FFCCFF">
              <a:alpha val="4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rgbClr val="E22A8B"/>
                </a:solidFill>
              </a:rPr>
              <a:t>Модуль </a:t>
            </a:r>
            <a:r>
              <a:rPr lang="ru-RU" sz="3200" b="1" dirty="0" smtClean="0">
                <a:solidFill>
                  <a:srgbClr val="E22A8B"/>
                </a:solidFill>
              </a:rPr>
              <a:t>4.</a:t>
            </a:r>
            <a:endParaRPr lang="en-US" sz="3200" b="1" dirty="0" smtClean="0">
              <a:solidFill>
                <a:srgbClr val="E22A8B"/>
              </a:solidFill>
            </a:endParaRPr>
          </a:p>
          <a:p>
            <a:r>
              <a:rPr lang="ru-RU" sz="3200" b="1" dirty="0" smtClean="0">
                <a:solidFill>
                  <a:srgbClr val="0070C0"/>
                </a:solidFill>
              </a:rPr>
              <a:t>Техника</a:t>
            </a:r>
            <a:endParaRPr lang="ru-RU" sz="3200" b="1" dirty="0">
              <a:solidFill>
                <a:srgbClr val="0070C0"/>
              </a:solidFill>
            </a:endParaRP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Разновидности техники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Технический рисунок, эскиз и чертёж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Рабочие органы, двигатели и системы управления техникой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Роботизация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9" t="50025" r="6739" b="17734"/>
          <a:stretch/>
        </p:blipFill>
        <p:spPr bwMode="auto">
          <a:xfrm>
            <a:off x="5161989" y="1938084"/>
            <a:ext cx="5331136" cy="201600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2730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0" y="-28003"/>
            <a:ext cx="10693400" cy="175138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МОДЕЛЬ УСПЕШНОЙ ЛИЧНОСТИ XXI В.</a:t>
            </a:r>
          </a:p>
        </p:txBody>
      </p:sp>
      <p:pic>
        <p:nvPicPr>
          <p:cNvPr id="7" name="image4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50748" y="6165138"/>
            <a:ext cx="946113" cy="476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" y="6865333"/>
            <a:ext cx="10693405" cy="502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50748" y="6915245"/>
            <a:ext cx="584797" cy="40256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811196" y="6915245"/>
            <a:ext cx="253897" cy="402569"/>
          </a:xfrm>
        </p:spPr>
        <p:txBody>
          <a:bodyPr/>
          <a:lstStyle/>
          <a:p>
            <a:pPr defTabSz="914400" hangingPunct="0"/>
            <a:fld id="{82821BB2-611B-492C-B73E-32A514CCECF5}" type="slidenum">
              <a:rPr lang="ru-RU" sz="1600">
                <a:solidFill>
                  <a:srgbClr val="005493"/>
                </a:solidFill>
                <a:latin typeface="Arial" panose="020B0604020202020204" pitchFamily="34" charset="0"/>
                <a:ea typeface="Helvetica Neue Bold Condensed"/>
                <a:cs typeface="Arial" panose="020B0604020202020204" pitchFamily="34" charset="0"/>
                <a:sym typeface="Helvetica Neue Bold Condensed"/>
              </a:rPr>
              <a:pPr defTabSz="914400" hangingPunct="0"/>
              <a:t>4</a:t>
            </a:fld>
            <a:endParaRPr lang="ru-RU" sz="1600" dirty="0">
              <a:solidFill>
                <a:srgbClr val="005493"/>
              </a:solidFill>
              <a:latin typeface="Arial" panose="020B0604020202020204" pitchFamily="34" charset="0"/>
              <a:ea typeface="Helvetica Neue Bold Condensed"/>
              <a:cs typeface="Arial" panose="020B0604020202020204" pitchFamily="34" charset="0"/>
              <a:sym typeface="Helvetica Neue Bold Condensed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06341" y="5095066"/>
            <a:ext cx="801746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Подготовить гармонично развитую личность с целостным восприятием динамично изменяющегося мира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KKhanguev\Desktop\adv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2268463"/>
            <a:ext cx="728117" cy="96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heliograph.ru/images/1100450_animirovannyi-vosklicatelnyi-znak-gif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72" y="3588610"/>
            <a:ext cx="936104" cy="120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agiledge.com/sites/default/files/blog/10peopleattarget3124649.jpg?129723770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39" y="4994294"/>
            <a:ext cx="1493277" cy="130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06341" y="2268463"/>
            <a:ext cx="801746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воспитать успешную 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личность </a:t>
            </a: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XXI 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в.?</a:t>
            </a:r>
          </a:p>
          <a:p>
            <a:pPr lvl="0" algn="just"/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необходимо создать для развития такой личности?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06341" y="3762047"/>
            <a:ext cx="8017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Предъявляет требования к качеству подготовки учащихся еще на ступени начального 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9741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-14852" y="-28003"/>
            <a:ext cx="10708252" cy="1751388"/>
          </a:xfrm>
          <a:prstGeom prst="rect">
            <a:avLst/>
          </a:prstGeom>
        </p:spPr>
        <p:txBody>
          <a:bodyPr vert="horz" lIns="104306" tIns="52153" rIns="104306" bIns="52153" rtlCol="0" anchor="ctr"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БЛОЧНО-МОДУЛЬНАЯ СТРУКТУРА КУРСА</a:t>
            </a:r>
            <a:endParaRPr lang="ru-RU" sz="4000" dirty="0">
              <a:solidFill>
                <a:schemeClr val="bg1"/>
              </a:solidFill>
              <a:latin typeface="Impact" panose="020B0806030902050204" pitchFamily="34" charset="0"/>
              <a:ea typeface="Helvetica Neue Black Condensed"/>
              <a:cs typeface="Helvetica Neue Black Condensed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2124" y="1990892"/>
            <a:ext cx="4824536" cy="5221719"/>
          </a:xfrm>
          <a:prstGeom prst="rect">
            <a:avLst/>
          </a:prstGeom>
          <a:solidFill>
            <a:srgbClr val="FFCCFF">
              <a:alpha val="4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rgbClr val="E22A8B"/>
                </a:solidFill>
              </a:rPr>
              <a:t>Модуль </a:t>
            </a:r>
            <a:r>
              <a:rPr lang="en-US" sz="3200" b="1" dirty="0" smtClean="0">
                <a:solidFill>
                  <a:srgbClr val="E22A8B"/>
                </a:solidFill>
              </a:rPr>
              <a:t>5</a:t>
            </a:r>
            <a:r>
              <a:rPr lang="ru-RU" sz="3200" b="1" dirty="0" smtClean="0">
                <a:solidFill>
                  <a:srgbClr val="E22A8B"/>
                </a:solidFill>
              </a:rPr>
              <a:t>.</a:t>
            </a:r>
            <a:endParaRPr lang="en-US" sz="3200" b="1" dirty="0" smtClean="0">
              <a:solidFill>
                <a:srgbClr val="E22A8B"/>
              </a:solidFill>
            </a:endParaRPr>
          </a:p>
          <a:p>
            <a:r>
              <a:rPr lang="ru-RU" sz="3200" b="1" dirty="0">
                <a:solidFill>
                  <a:srgbClr val="0070C0"/>
                </a:solidFill>
              </a:rPr>
              <a:t>Технологии использования конструкционных материалов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Виды материалов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Технологии механической и термической обработки  материалов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Технологии сборки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Современные технологии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3" t="53086" r="21353" b="15943"/>
          <a:stretch/>
        </p:blipFill>
        <p:spPr bwMode="auto">
          <a:xfrm>
            <a:off x="5161989" y="1990893"/>
            <a:ext cx="5331136" cy="154800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9" t="10093" r="21319" b="17259"/>
          <a:stretch/>
        </p:blipFill>
        <p:spPr bwMode="auto">
          <a:xfrm>
            <a:off x="5161989" y="3647077"/>
            <a:ext cx="5331136" cy="3733954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2730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-14852" y="-28003"/>
            <a:ext cx="10708252" cy="1751388"/>
          </a:xfrm>
          <a:prstGeom prst="rect">
            <a:avLst/>
          </a:prstGeom>
        </p:spPr>
        <p:txBody>
          <a:bodyPr vert="horz" lIns="104306" tIns="52153" rIns="104306" bIns="52153" rtlCol="0" anchor="ctr"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БЛОЧНО-МОДУЛЬНАЯ СТРУКТУРА КУРСА</a:t>
            </a:r>
            <a:endParaRPr lang="ru-RU" sz="4000" dirty="0">
              <a:solidFill>
                <a:schemeClr val="bg1"/>
              </a:solidFill>
              <a:latin typeface="Impact" panose="020B0806030902050204" pitchFamily="34" charset="0"/>
              <a:ea typeface="Helvetica Neue Black Condensed"/>
              <a:cs typeface="Helvetica Neue Black Condensed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2124" y="2087304"/>
            <a:ext cx="4824536" cy="5221719"/>
          </a:xfrm>
          <a:prstGeom prst="rect">
            <a:avLst/>
          </a:prstGeom>
          <a:solidFill>
            <a:srgbClr val="FFCCFF">
              <a:alpha val="4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rgbClr val="E22A8B"/>
                </a:solidFill>
              </a:rPr>
              <a:t>Модуль </a:t>
            </a:r>
            <a:r>
              <a:rPr lang="ru-RU" sz="3200" b="1" dirty="0" smtClean="0">
                <a:solidFill>
                  <a:srgbClr val="E22A8B"/>
                </a:solidFill>
              </a:rPr>
              <a:t>6.</a:t>
            </a:r>
            <a:endParaRPr lang="en-US" sz="3200" b="1" dirty="0" smtClean="0">
              <a:solidFill>
                <a:srgbClr val="E22A8B"/>
              </a:solidFill>
            </a:endParaRPr>
          </a:p>
          <a:p>
            <a:r>
              <a:rPr lang="ru-RU" sz="3200" b="1" dirty="0" smtClean="0">
                <a:solidFill>
                  <a:srgbClr val="0070C0"/>
                </a:solidFill>
              </a:rPr>
              <a:t>Технологии </a:t>
            </a:r>
            <a:r>
              <a:rPr lang="ru-RU" sz="3200" b="1" dirty="0">
                <a:solidFill>
                  <a:srgbClr val="0070C0"/>
                </a:solidFill>
              </a:rPr>
              <a:t>обработки пищевых продуктов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Технологии производства, обработки и приготовления пищи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Рациональное питание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0" t="35277" r="32690" b="10129"/>
          <a:stretch/>
        </p:blipFill>
        <p:spPr bwMode="auto">
          <a:xfrm>
            <a:off x="5161603" y="2087304"/>
            <a:ext cx="5331522" cy="3316258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8" t="20595" r="8815" b="47487"/>
          <a:stretch/>
        </p:blipFill>
        <p:spPr bwMode="auto">
          <a:xfrm>
            <a:off x="5155699" y="5629596"/>
            <a:ext cx="5337426" cy="164228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2730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-14852" y="-28003"/>
            <a:ext cx="10708252" cy="1751388"/>
          </a:xfrm>
          <a:prstGeom prst="rect">
            <a:avLst/>
          </a:prstGeom>
        </p:spPr>
        <p:txBody>
          <a:bodyPr vert="horz" lIns="104306" tIns="52153" rIns="104306" bIns="52153" rtlCol="0" anchor="ctr"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БЛОЧНО-МОДУЛЬНАЯ СТРУКТУРА КУРСА</a:t>
            </a:r>
            <a:endParaRPr lang="ru-RU" sz="4000" dirty="0">
              <a:solidFill>
                <a:schemeClr val="bg1"/>
              </a:solidFill>
              <a:latin typeface="Impact" panose="020B0806030902050204" pitchFamily="34" charset="0"/>
              <a:ea typeface="Helvetica Neue Black Condensed"/>
              <a:cs typeface="Helvetica Neue Black Condensed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2124" y="2015296"/>
            <a:ext cx="4824536" cy="5221719"/>
          </a:xfrm>
          <a:prstGeom prst="rect">
            <a:avLst/>
          </a:prstGeom>
          <a:solidFill>
            <a:srgbClr val="FFCCFF">
              <a:alpha val="4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rgbClr val="E22A8B"/>
                </a:solidFill>
              </a:rPr>
              <a:t>Модуль </a:t>
            </a:r>
            <a:r>
              <a:rPr lang="ru-RU" sz="3200" b="1" dirty="0" smtClean="0">
                <a:solidFill>
                  <a:srgbClr val="E22A8B"/>
                </a:solidFill>
              </a:rPr>
              <a:t>7.</a:t>
            </a:r>
            <a:endParaRPr lang="en-US" sz="3200" b="1" dirty="0" smtClean="0">
              <a:solidFill>
                <a:srgbClr val="E22A8B"/>
              </a:solidFill>
            </a:endParaRPr>
          </a:p>
          <a:p>
            <a:r>
              <a:rPr lang="ru-RU" sz="3200" b="1" dirty="0" smtClean="0">
                <a:solidFill>
                  <a:srgbClr val="0070C0"/>
                </a:solidFill>
              </a:rPr>
              <a:t>Технологии </a:t>
            </a:r>
            <a:r>
              <a:rPr lang="ru-RU" sz="3200" b="1" dirty="0">
                <a:solidFill>
                  <a:srgbClr val="0070C0"/>
                </a:solidFill>
              </a:rPr>
              <a:t>получения, преобразования и использования энергии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Работа и энергия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Виды энергии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Технологии получения, преобразования и использования разных видов энергии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8" t="52268" r="5074" b="12453"/>
          <a:stretch/>
        </p:blipFill>
        <p:spPr bwMode="auto">
          <a:xfrm>
            <a:off x="5155699" y="2015297"/>
            <a:ext cx="5337426" cy="169200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6" t="43477" r="34082" b="9759"/>
          <a:stretch/>
        </p:blipFill>
        <p:spPr bwMode="auto">
          <a:xfrm>
            <a:off x="5155699" y="3959513"/>
            <a:ext cx="5337426" cy="309600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2730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-14852" y="-28003"/>
            <a:ext cx="10708252" cy="1751388"/>
          </a:xfrm>
          <a:prstGeom prst="rect">
            <a:avLst/>
          </a:prstGeom>
        </p:spPr>
        <p:txBody>
          <a:bodyPr vert="horz" lIns="104306" tIns="52153" rIns="104306" bIns="52153" rtlCol="0" anchor="ctr"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БЛОЧНО-МОДУЛЬНАЯ СТРУКТУРА КУРСА</a:t>
            </a:r>
            <a:endParaRPr lang="ru-RU" sz="4000" dirty="0">
              <a:solidFill>
                <a:schemeClr val="bg1"/>
              </a:solidFill>
              <a:latin typeface="Impact" panose="020B0806030902050204" pitchFamily="34" charset="0"/>
              <a:ea typeface="Helvetica Neue Black Condensed"/>
              <a:cs typeface="Helvetica Neue Black Condensed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2124" y="2015296"/>
            <a:ext cx="4824536" cy="5221719"/>
          </a:xfrm>
          <a:prstGeom prst="rect">
            <a:avLst/>
          </a:prstGeom>
          <a:solidFill>
            <a:srgbClr val="FFCCFF">
              <a:alpha val="4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rgbClr val="E22A8B"/>
                </a:solidFill>
              </a:rPr>
              <a:t>Модуль </a:t>
            </a:r>
            <a:r>
              <a:rPr lang="en-US" sz="3200" b="1" dirty="0" smtClean="0">
                <a:solidFill>
                  <a:srgbClr val="E22A8B"/>
                </a:solidFill>
              </a:rPr>
              <a:t>8</a:t>
            </a:r>
            <a:r>
              <a:rPr lang="ru-RU" sz="3200" b="1" dirty="0" smtClean="0">
                <a:solidFill>
                  <a:srgbClr val="E22A8B"/>
                </a:solidFill>
              </a:rPr>
              <a:t>.</a:t>
            </a:r>
            <a:endParaRPr lang="en-US" sz="3200" b="1" dirty="0" smtClean="0">
              <a:solidFill>
                <a:srgbClr val="E22A8B"/>
              </a:solidFill>
            </a:endParaRPr>
          </a:p>
          <a:p>
            <a:r>
              <a:rPr lang="ru-RU" sz="3200" b="1" dirty="0">
                <a:solidFill>
                  <a:srgbClr val="0070C0"/>
                </a:solidFill>
              </a:rPr>
              <a:t>Технологии получения, обработки и использования информации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Способы отображения информации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Технологии получения, записи и хранения информации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Коммуникационные технологии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5" t="18475" r="6739" b="41070"/>
          <a:stretch/>
        </p:blipFill>
        <p:spPr bwMode="auto">
          <a:xfrm>
            <a:off x="5155699" y="2015296"/>
            <a:ext cx="5337426" cy="266400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3" t="18505" r="27940" b="43049"/>
          <a:stretch/>
        </p:blipFill>
        <p:spPr bwMode="auto">
          <a:xfrm>
            <a:off x="5155699" y="4823873"/>
            <a:ext cx="5346347" cy="237600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2730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-14852" y="-28003"/>
            <a:ext cx="10708252" cy="1751388"/>
          </a:xfrm>
          <a:prstGeom prst="rect">
            <a:avLst/>
          </a:prstGeom>
        </p:spPr>
        <p:txBody>
          <a:bodyPr vert="horz" lIns="104306" tIns="52153" rIns="104306" bIns="52153" rtlCol="0" anchor="ctr"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БЛОЧНО-МОДУЛЬНАЯ СТРУКТУРА КУРСА</a:t>
            </a:r>
            <a:endParaRPr lang="ru-RU" sz="4000" dirty="0">
              <a:solidFill>
                <a:schemeClr val="bg1"/>
              </a:solidFill>
              <a:latin typeface="Impact" panose="020B0806030902050204" pitchFamily="34" charset="0"/>
              <a:ea typeface="Helvetica Neue Black Condensed"/>
              <a:cs typeface="Helvetica Neue Black Condensed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2124" y="2015296"/>
            <a:ext cx="4824536" cy="5221719"/>
          </a:xfrm>
          <a:prstGeom prst="rect">
            <a:avLst/>
          </a:prstGeom>
          <a:solidFill>
            <a:srgbClr val="FFCCFF">
              <a:alpha val="4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rgbClr val="E22A8B"/>
                </a:solidFill>
              </a:rPr>
              <a:t>Модуль </a:t>
            </a:r>
            <a:r>
              <a:rPr lang="ru-RU" sz="3200" b="1" dirty="0" smtClean="0">
                <a:solidFill>
                  <a:srgbClr val="E22A8B"/>
                </a:solidFill>
              </a:rPr>
              <a:t>9.</a:t>
            </a:r>
            <a:endParaRPr lang="en-US" sz="3200" b="1" dirty="0" smtClean="0">
              <a:solidFill>
                <a:srgbClr val="E22A8B"/>
              </a:solidFill>
            </a:endParaRPr>
          </a:p>
          <a:p>
            <a:r>
              <a:rPr lang="ru-RU" sz="3200" b="1" dirty="0" smtClean="0">
                <a:solidFill>
                  <a:srgbClr val="0070C0"/>
                </a:solidFill>
              </a:rPr>
              <a:t>Технологии </a:t>
            </a:r>
            <a:r>
              <a:rPr lang="ru-RU" sz="3200" b="1" dirty="0">
                <a:solidFill>
                  <a:srgbClr val="0070C0"/>
                </a:solidFill>
              </a:rPr>
              <a:t>растениеводства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Культурные растения и </a:t>
            </a:r>
            <a:r>
              <a:rPr lang="ru-RU" sz="2400" dirty="0" err="1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агротехнологии</a:t>
            </a:r>
            <a:endParaRPr lang="ru-RU" sz="2400" dirty="0">
              <a:solidFill>
                <a:srgbClr val="0070C0"/>
              </a:solidFill>
              <a:latin typeface="Arial Narrow" panose="020B0606020202030204" pitchFamily="34" charset="0"/>
              <a:sym typeface="Helvetica"/>
            </a:endParaRP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Технологии использования дикорастущих растений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Современные технологии в растениеводстве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6" t="37535" r="33641" b="22655"/>
          <a:stretch/>
        </p:blipFill>
        <p:spPr bwMode="auto">
          <a:xfrm>
            <a:off x="5141635" y="2015296"/>
            <a:ext cx="5346347" cy="248400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9" t="47893" r="33846" b="10947"/>
          <a:stretch/>
        </p:blipFill>
        <p:spPr bwMode="auto">
          <a:xfrm>
            <a:off x="5141635" y="4612088"/>
            <a:ext cx="5360411" cy="258778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2730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-14852" y="-28003"/>
            <a:ext cx="10708252" cy="1751388"/>
          </a:xfrm>
          <a:prstGeom prst="rect">
            <a:avLst/>
          </a:prstGeom>
        </p:spPr>
        <p:txBody>
          <a:bodyPr vert="horz" lIns="104306" tIns="52153" rIns="104306" bIns="52153" rtlCol="0" anchor="ctr"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БЛОЧНО-МОДУЛЬНАЯ СТРУКТУРА КУРСА</a:t>
            </a:r>
            <a:endParaRPr lang="ru-RU" sz="4000" dirty="0">
              <a:solidFill>
                <a:schemeClr val="bg1"/>
              </a:solidFill>
              <a:latin typeface="Impact" panose="020B0806030902050204" pitchFamily="34" charset="0"/>
              <a:ea typeface="Helvetica Neue Black Condensed"/>
              <a:cs typeface="Helvetica Neue Black Condensed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2124" y="2015296"/>
            <a:ext cx="4824536" cy="5221719"/>
          </a:xfrm>
          <a:prstGeom prst="rect">
            <a:avLst/>
          </a:prstGeom>
          <a:solidFill>
            <a:srgbClr val="FFCCFF">
              <a:alpha val="4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rgbClr val="E22A8B"/>
                </a:solidFill>
              </a:rPr>
              <a:t>Модуль 10. </a:t>
            </a:r>
            <a:r>
              <a:rPr lang="ru-RU" sz="3200" b="1" dirty="0">
                <a:solidFill>
                  <a:srgbClr val="0070C0"/>
                </a:solidFill>
              </a:rPr>
              <a:t>Технологии животноводства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Основные технологии животноводства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Технологии разведения и содержания животных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Технологии клонирования животных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6" t="36077" r="33641" b="10988"/>
          <a:stretch/>
        </p:blipFill>
        <p:spPr bwMode="auto">
          <a:xfrm>
            <a:off x="5141635" y="2015297"/>
            <a:ext cx="5360411" cy="331200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5" t="60488" r="32184" b="11372"/>
          <a:stretch/>
        </p:blipFill>
        <p:spPr bwMode="auto">
          <a:xfrm>
            <a:off x="5125603" y="5492661"/>
            <a:ext cx="5376443" cy="1707212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2730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-14852" y="-28003"/>
            <a:ext cx="10708252" cy="1751388"/>
          </a:xfrm>
          <a:prstGeom prst="rect">
            <a:avLst/>
          </a:prstGeom>
        </p:spPr>
        <p:txBody>
          <a:bodyPr vert="horz" lIns="104306" tIns="52153" rIns="104306" bIns="52153" rtlCol="0" anchor="ctr"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 smtClean="0">
                <a:solidFill>
                  <a:schemeClr val="bg1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БЛОЧНО-МОДУЛЬНАЯ СТРУКТУРА КУРСА</a:t>
            </a:r>
            <a:endParaRPr lang="ru-RU" sz="4000" dirty="0">
              <a:solidFill>
                <a:schemeClr val="bg1"/>
              </a:solidFill>
              <a:latin typeface="Impact" panose="020B0806030902050204" pitchFamily="34" charset="0"/>
              <a:ea typeface="Helvetica Neue Black Condensed"/>
              <a:cs typeface="Helvetica Neue Black Condensed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2124" y="2015296"/>
            <a:ext cx="4824536" cy="5221719"/>
          </a:xfrm>
          <a:prstGeom prst="rect">
            <a:avLst/>
          </a:prstGeom>
          <a:solidFill>
            <a:srgbClr val="FFCCFF">
              <a:alpha val="4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rgbClr val="E22A8B"/>
                </a:solidFill>
              </a:rPr>
              <a:t>Модуль 11. </a:t>
            </a:r>
            <a:r>
              <a:rPr lang="ru-RU" sz="3200" b="1" dirty="0">
                <a:solidFill>
                  <a:srgbClr val="0070C0"/>
                </a:solidFill>
              </a:rPr>
              <a:t>Социальные технологии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Методы сбора информации в социальных технологиях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Рынок и маркетинг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Особенности предпринимательской деятельности</a:t>
            </a:r>
          </a:p>
          <a:p>
            <a:pPr marL="807278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sym typeface="Helvetica"/>
              </a:rPr>
              <a:t>Технологии менеджмента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7" t="46622" r="21601" b="16839"/>
          <a:stretch/>
        </p:blipFill>
        <p:spPr bwMode="auto">
          <a:xfrm>
            <a:off x="5125603" y="2015296"/>
            <a:ext cx="5376443" cy="1909186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1" t="21574" r="24164" b="28438"/>
          <a:stretch/>
        </p:blipFill>
        <p:spPr bwMode="auto">
          <a:xfrm>
            <a:off x="5125603" y="4066922"/>
            <a:ext cx="5376443" cy="316800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2730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/>
          <p:nvPr/>
        </p:nvSpPr>
        <p:spPr>
          <a:xfrm>
            <a:off x="-14854" y="-28005"/>
            <a:ext cx="10723107" cy="1476810"/>
          </a:xfrm>
          <a:prstGeom prst="rect">
            <a:avLst/>
          </a:prstGeom>
          <a:solidFill>
            <a:srgbClr val="1682C6"/>
          </a:solidFill>
          <a:ln w="508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52144" tIns="52144" rIns="52144" bIns="52144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519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2" y="6865333"/>
            <a:ext cx="10693402" cy="502396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Shape 520"/>
          <p:cNvSpPr>
            <a:spLocks noGrp="1"/>
          </p:cNvSpPr>
          <p:nvPr>
            <p:ph type="title"/>
          </p:nvPr>
        </p:nvSpPr>
        <p:spPr>
          <a:xfrm>
            <a:off x="-14854" y="-28004"/>
            <a:ext cx="10723107" cy="1476810"/>
          </a:xfrm>
          <a:prstGeom prst="rect">
            <a:avLst/>
          </a:prstGeom>
        </p:spPr>
        <p:txBody>
          <a:bodyPr anchor="ctr">
            <a:normAutofit/>
          </a:bodyPr>
          <a:lstStyle>
            <a:lvl1pPr defTabSz="1261464">
              <a:defRPr sz="5800" b="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 algn="ctr" defTabSz="1043056"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>
                <a:solidFill>
                  <a:schemeClr val="bg1"/>
                </a:solidFill>
                <a:latin typeface="Impact" panose="020B0806030902050204" pitchFamily="34" charset="0"/>
              </a:rPr>
              <a:t>РЕЗУЛЬТАТЫ ТЕХНОЛОГИЧЕСКОГО ОБРАЗОВАНИЯ</a:t>
            </a:r>
          </a:p>
        </p:txBody>
      </p:sp>
      <p:pic>
        <p:nvPicPr>
          <p:cNvPr id="522" name="image2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9650747" y="6915247"/>
            <a:ext cx="584796" cy="402569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Shape 523"/>
          <p:cNvSpPr>
            <a:spLocks noGrp="1"/>
          </p:cNvSpPr>
          <p:nvPr>
            <p:ph type="sldNum" sz="quarter" idx="4294967295"/>
          </p:nvPr>
        </p:nvSpPr>
        <p:spPr>
          <a:xfrm>
            <a:off x="9650748" y="6962522"/>
            <a:ext cx="423539" cy="36057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fld id="{86CB4B4D-7CA3-9044-876B-883B54F8677D}" type="slidenum">
              <a:rPr/>
              <a:pPr/>
              <a:t>47</a:t>
            </a:fld>
            <a:endParaRPr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3"/>
          <a:stretch/>
        </p:blipFill>
        <p:spPr bwMode="auto">
          <a:xfrm>
            <a:off x="345685" y="1959244"/>
            <a:ext cx="9969368" cy="43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5124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" y="6865333"/>
            <a:ext cx="10693405" cy="502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50748" y="6915245"/>
            <a:ext cx="584797" cy="40256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722964" y="6876975"/>
            <a:ext cx="2435625" cy="452485"/>
          </a:xfrm>
        </p:spPr>
        <p:txBody>
          <a:bodyPr/>
          <a:lstStyle/>
          <a:p>
            <a:pPr defTabSz="914400" hangingPunct="0"/>
            <a:fld id="{82821BB2-611B-492C-B73E-32A514CCECF5}" type="slidenum">
              <a:rPr lang="ru-RU" sz="1600" smtClean="0">
                <a:solidFill>
                  <a:srgbClr val="005493"/>
                </a:solidFill>
                <a:latin typeface="Arial" panose="020B0604020202020204" pitchFamily="34" charset="0"/>
                <a:ea typeface="Helvetica Neue Bold Condensed"/>
                <a:cs typeface="Arial" panose="020B0604020202020204" pitchFamily="34" charset="0"/>
              </a:rPr>
              <a:pPr defTabSz="914400" hangingPunct="0"/>
              <a:t>48</a:t>
            </a:fld>
            <a:endParaRPr lang="ru-RU" sz="1600" dirty="0">
              <a:solidFill>
                <a:srgbClr val="005493"/>
              </a:solidFill>
              <a:latin typeface="Arial" panose="020B0604020202020204" pitchFamily="34" charset="0"/>
              <a:ea typeface="Helvetica Neue Bold Condensed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852" y="-35793"/>
            <a:ext cx="10708252" cy="1759178"/>
          </a:xfrm>
        </p:spPr>
        <p:txBody>
          <a:bodyPr>
            <a:norm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>
                <a:solidFill>
                  <a:schemeClr val="bg1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Helvetica Neue Black Condensed"/>
              </a:rPr>
              <a:t>ТЕНДЕНЦИИ ТЕХНОЛОГИЧЕСКОЕ ОБРАЗОВАНИЕ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13667133"/>
              </p:ext>
            </p:extLst>
          </p:nvPr>
        </p:nvGraphicFramePr>
        <p:xfrm>
          <a:off x="57156" y="1980337"/>
          <a:ext cx="10546128" cy="4752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387515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image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6" y="218989"/>
            <a:ext cx="10692284" cy="7128249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Shape 460"/>
          <p:cNvSpPr/>
          <p:nvPr/>
        </p:nvSpPr>
        <p:spPr>
          <a:xfrm>
            <a:off x="1642046" y="298898"/>
            <a:ext cx="7410423" cy="659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4596" tIns="44596" rIns="44596" bIns="44596">
            <a:spAutoFit/>
          </a:bodyPr>
          <a:lstStyle>
            <a:lvl1pPr defTabSz="946639">
              <a:defRPr sz="1600">
                <a:solidFill>
                  <a:srgbClr val="37609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/>
            <a:r>
              <a:rPr lang="ru-RU" sz="3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КОНТАКТНАЯ ИНФОРМАЦИЯ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78304" y="3304279"/>
            <a:ext cx="1010512" cy="4284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2151" tIns="52151" rIns="52151" bIns="52151" numCol="1" spcCol="43461" rtlCol="0" anchor="t">
            <a:spAutoFit/>
          </a:bodyPr>
          <a:lstStyle/>
          <a:p>
            <a:pPr hangingPunct="0"/>
            <a:endParaRPr lang="ru-RU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22" y="247208"/>
            <a:ext cx="770445" cy="733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Shape 453"/>
          <p:cNvSpPr/>
          <p:nvPr/>
        </p:nvSpPr>
        <p:spPr>
          <a:xfrm>
            <a:off x="-5802" y="2"/>
            <a:ext cx="10723104" cy="1319473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455"/>
          <p:cNvSpPr txBox="1">
            <a:spLocks/>
          </p:cNvSpPr>
          <p:nvPr/>
        </p:nvSpPr>
        <p:spPr>
          <a:xfrm>
            <a:off x="-5802" y="12886"/>
            <a:ext cx="10699201" cy="1319473"/>
          </a:xfrm>
          <a:prstGeom prst="rect">
            <a:avLst/>
          </a:prstGeom>
        </p:spPr>
        <p:txBody>
          <a:bodyPr lIns="104306" tIns="52153" rIns="104306" bIns="52153" anchor="ctr" anchorCtr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43056"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>
                <a:solidFill>
                  <a:schemeClr val="bg1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Helvetica Neue Black Condensed"/>
              </a:rPr>
              <a:t>КОНТАКТНАЯ ИНФОРМАЦИЯ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07278" y="1836415"/>
            <a:ext cx="8496944" cy="38884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numCol="2" rtlCol="0" anchor="ctr"/>
          <a:lstStyle/>
          <a:p>
            <a:pPr defTabSz="946639"/>
            <a:r>
              <a:rPr lang="ru-RU" sz="1600" b="1" dirty="0">
                <a:solidFill>
                  <a:srgbClr val="376092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Общие </a:t>
            </a:r>
            <a:r>
              <a:rPr lang="ru-RU" sz="1600" b="1" dirty="0" smtClean="0">
                <a:solidFill>
                  <a:srgbClr val="376092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вопросы</a:t>
            </a:r>
          </a:p>
          <a:p>
            <a:pPr defTabSz="946639"/>
            <a:r>
              <a:rPr lang="ru-RU" sz="1600" dirty="0" smtClean="0">
                <a:solidFill>
                  <a:srgbClr val="376092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+</a:t>
            </a:r>
            <a:r>
              <a:rPr lang="ru-RU" sz="1600" dirty="0">
                <a:solidFill>
                  <a:srgbClr val="376092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7 (495) 789-30-40</a:t>
            </a:r>
          </a:p>
          <a:p>
            <a:pPr defTabSz="946639"/>
            <a:r>
              <a:rPr lang="ru-RU" sz="1600" dirty="0" smtClean="0">
                <a:solidFill>
                  <a:srgbClr val="376092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  <a:hlinkClick r:id="rId4"/>
              </a:rPr>
              <a:t>prosv@prosv.ru</a:t>
            </a:r>
            <a:endParaRPr lang="ru-RU" sz="1600" dirty="0" smtClean="0">
              <a:solidFill>
                <a:srgbClr val="376092"/>
              </a:solidFill>
              <a:latin typeface="Arial" panose="020B0604020202020204" pitchFamily="34" charset="0"/>
              <a:ea typeface="Trebuchet MS"/>
              <a:cs typeface="Arial" panose="020B0604020202020204" pitchFamily="34" charset="0"/>
              <a:sym typeface="Trebuchet MS"/>
            </a:endParaRPr>
          </a:p>
          <a:p>
            <a:pPr defTabSz="946639"/>
            <a:endParaRPr lang="ru-RU" sz="1600" b="1" dirty="0">
              <a:solidFill>
                <a:srgbClr val="376092"/>
              </a:solidFill>
              <a:latin typeface="Arial" panose="020B0604020202020204" pitchFamily="34" charset="0"/>
              <a:ea typeface="Trebuchet MS"/>
              <a:cs typeface="Arial" panose="020B0604020202020204" pitchFamily="34" charset="0"/>
              <a:sym typeface="Trebuchet MS"/>
            </a:endParaRPr>
          </a:p>
          <a:p>
            <a:pPr defTabSz="946639"/>
            <a:r>
              <a:rPr lang="ru-RU" sz="1600" b="1" dirty="0">
                <a:solidFill>
                  <a:srgbClr val="376092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Верник Дмитрий </a:t>
            </a:r>
            <a:r>
              <a:rPr lang="ru-RU" sz="1600" b="1" dirty="0" smtClean="0">
                <a:solidFill>
                  <a:srgbClr val="376092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Александрович</a:t>
            </a:r>
            <a:r>
              <a:rPr lang="ru-RU" sz="1600" dirty="0" smtClean="0">
                <a:solidFill>
                  <a:srgbClr val="376092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, руководитель </a:t>
            </a:r>
            <a:r>
              <a:rPr lang="ru-RU" sz="1600" dirty="0">
                <a:solidFill>
                  <a:srgbClr val="376092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центра  </a:t>
            </a:r>
          </a:p>
          <a:p>
            <a:pPr defTabSz="946639"/>
            <a:r>
              <a:rPr lang="ru-RU" sz="1600" dirty="0">
                <a:solidFill>
                  <a:srgbClr val="376092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технологического </a:t>
            </a:r>
            <a:r>
              <a:rPr lang="ru-RU" sz="1600" dirty="0" smtClean="0">
                <a:solidFill>
                  <a:srgbClr val="376092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образования </a:t>
            </a:r>
          </a:p>
          <a:p>
            <a:pPr defTabSz="946639"/>
            <a:r>
              <a:rPr lang="ru-RU" sz="1600" dirty="0" smtClean="0">
                <a:solidFill>
                  <a:srgbClr val="376092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АО </a:t>
            </a:r>
            <a:r>
              <a:rPr lang="ru-RU" sz="1600" dirty="0">
                <a:solidFill>
                  <a:srgbClr val="376092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«Издательство «Просвещение»</a:t>
            </a:r>
          </a:p>
          <a:p>
            <a:pPr defTabSz="946639"/>
            <a:r>
              <a:rPr lang="ru-RU" sz="1600" dirty="0" smtClean="0">
                <a:solidFill>
                  <a:srgbClr val="376092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  <a:hlinkClick r:id="rId5"/>
              </a:rPr>
              <a:t>DVernik@prosv.ru</a:t>
            </a:r>
            <a:r>
              <a:rPr lang="ru-RU" sz="1600" dirty="0" smtClean="0">
                <a:solidFill>
                  <a:srgbClr val="376092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 </a:t>
            </a:r>
          </a:p>
          <a:p>
            <a:pPr defTabSz="946639"/>
            <a:endParaRPr lang="ru-RU" sz="1600" dirty="0">
              <a:solidFill>
                <a:srgbClr val="376092"/>
              </a:solidFill>
              <a:latin typeface="Arial" panose="020B0604020202020204" pitchFamily="34" charset="0"/>
              <a:ea typeface="Trebuchet MS"/>
              <a:cs typeface="Arial" panose="020B0604020202020204" pitchFamily="34" charset="0"/>
              <a:sym typeface="Trebuchet MS"/>
            </a:endParaRPr>
          </a:p>
          <a:p>
            <a:pPr defTabSz="946639"/>
            <a:endParaRPr lang="ru-RU" sz="1600" dirty="0" smtClean="0">
              <a:solidFill>
                <a:srgbClr val="376092"/>
              </a:solidFill>
              <a:latin typeface="Arial" panose="020B0604020202020204" pitchFamily="34" charset="0"/>
              <a:ea typeface="Trebuchet MS"/>
              <a:cs typeface="Arial" panose="020B0604020202020204" pitchFamily="34" charset="0"/>
              <a:sym typeface="Trebuchet MS"/>
            </a:endParaRPr>
          </a:p>
          <a:p>
            <a:pPr defTabSz="946639"/>
            <a:endParaRPr lang="ru-RU" sz="1600" dirty="0">
              <a:solidFill>
                <a:srgbClr val="376092"/>
              </a:solidFill>
              <a:latin typeface="Arial" panose="020B0604020202020204" pitchFamily="34" charset="0"/>
              <a:ea typeface="Trebuchet MS"/>
              <a:cs typeface="Arial" panose="020B0604020202020204" pitchFamily="34" charset="0"/>
              <a:sym typeface="Trebuchet MS"/>
            </a:endParaRPr>
          </a:p>
          <a:p>
            <a:pPr defTabSz="946639"/>
            <a:endParaRPr lang="ru-RU" sz="1600" dirty="0" smtClean="0">
              <a:solidFill>
                <a:srgbClr val="376092"/>
              </a:solidFill>
              <a:latin typeface="Arial" panose="020B0604020202020204" pitchFamily="34" charset="0"/>
              <a:ea typeface="Trebuchet MS"/>
              <a:cs typeface="Arial" panose="020B0604020202020204" pitchFamily="34" charset="0"/>
              <a:sym typeface="Trebuchet MS"/>
            </a:endParaRPr>
          </a:p>
          <a:p>
            <a:pPr defTabSz="946639"/>
            <a:endParaRPr lang="ru-RU" sz="1600" dirty="0">
              <a:solidFill>
                <a:srgbClr val="376092"/>
              </a:solidFill>
              <a:latin typeface="Arial" panose="020B0604020202020204" pitchFamily="34" charset="0"/>
              <a:ea typeface="Trebuchet MS"/>
              <a:cs typeface="Arial" panose="020B0604020202020204" pitchFamily="34" charset="0"/>
              <a:sym typeface="Trebuchet MS"/>
            </a:endParaRPr>
          </a:p>
          <a:p>
            <a:pPr defTabSz="946639"/>
            <a:endParaRPr lang="ru-RU" sz="1600" dirty="0" smtClean="0">
              <a:solidFill>
                <a:srgbClr val="376092"/>
              </a:solidFill>
              <a:latin typeface="Arial" panose="020B0604020202020204" pitchFamily="34" charset="0"/>
              <a:ea typeface="Trebuchet MS"/>
              <a:cs typeface="Arial" panose="020B0604020202020204" pitchFamily="34" charset="0"/>
              <a:sym typeface="Trebuchet MS"/>
            </a:endParaRPr>
          </a:p>
          <a:p>
            <a:pPr defTabSz="946639"/>
            <a:r>
              <a:rPr lang="ru-RU" sz="1600" b="1" dirty="0" smtClean="0">
                <a:solidFill>
                  <a:srgbClr val="376092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Хангуев </a:t>
            </a:r>
            <a:r>
              <a:rPr lang="ru-RU" sz="1600" b="1" dirty="0">
                <a:solidFill>
                  <a:srgbClr val="376092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Константин Борисович</a:t>
            </a:r>
            <a:r>
              <a:rPr lang="ru-RU" sz="1600" dirty="0">
                <a:solidFill>
                  <a:srgbClr val="376092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, </a:t>
            </a:r>
            <a:endParaRPr lang="ru-RU" sz="1600" dirty="0" smtClean="0">
              <a:solidFill>
                <a:srgbClr val="376092"/>
              </a:solidFill>
              <a:latin typeface="Arial" panose="020B0604020202020204" pitchFamily="34" charset="0"/>
              <a:ea typeface="Trebuchet MS"/>
              <a:cs typeface="Arial" panose="020B0604020202020204" pitchFamily="34" charset="0"/>
              <a:sym typeface="Trebuchet MS"/>
            </a:endParaRPr>
          </a:p>
          <a:p>
            <a:pPr defTabSz="946639"/>
            <a:r>
              <a:rPr lang="ru-RU" sz="1600" dirty="0" smtClean="0">
                <a:solidFill>
                  <a:srgbClr val="376092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ведущий </a:t>
            </a:r>
            <a:r>
              <a:rPr lang="ru-RU" sz="1600" dirty="0">
                <a:solidFill>
                  <a:srgbClr val="376092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методист редакции технологического образования для школ </a:t>
            </a:r>
            <a:endParaRPr lang="ru-RU" sz="1600" dirty="0" smtClean="0">
              <a:solidFill>
                <a:srgbClr val="376092"/>
              </a:solidFill>
              <a:latin typeface="Arial" panose="020B0604020202020204" pitchFamily="34" charset="0"/>
              <a:ea typeface="Trebuchet MS"/>
              <a:cs typeface="Arial" panose="020B0604020202020204" pitchFamily="34" charset="0"/>
              <a:sym typeface="Trebuchet MS"/>
            </a:endParaRPr>
          </a:p>
          <a:p>
            <a:pPr defTabSz="946639"/>
            <a:r>
              <a:rPr lang="ru-RU" sz="1600" dirty="0" smtClean="0">
                <a:solidFill>
                  <a:srgbClr val="376092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АО </a:t>
            </a:r>
            <a:r>
              <a:rPr lang="ru-RU" sz="1600" dirty="0">
                <a:solidFill>
                  <a:srgbClr val="376092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«Издательство «Просвещение</a:t>
            </a:r>
            <a:r>
              <a:rPr lang="ru-RU" sz="1600" dirty="0" smtClean="0">
                <a:solidFill>
                  <a:srgbClr val="376092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»</a:t>
            </a:r>
          </a:p>
          <a:p>
            <a:pPr defTabSz="946639"/>
            <a:r>
              <a:rPr lang="ru-RU" sz="1600" dirty="0">
                <a:solidFill>
                  <a:srgbClr val="376092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моб. 8(926) 72-221-13</a:t>
            </a:r>
          </a:p>
          <a:p>
            <a:pPr defTabSz="946639"/>
            <a:r>
              <a:rPr lang="ru-RU" sz="1600" dirty="0">
                <a:solidFill>
                  <a:srgbClr val="376092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раб. </a:t>
            </a:r>
            <a:r>
              <a:rPr lang="ru-RU" sz="1600" dirty="0" smtClean="0">
                <a:solidFill>
                  <a:srgbClr val="376092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 8(495</a:t>
            </a:r>
            <a:r>
              <a:rPr lang="ru-RU" sz="1600" dirty="0">
                <a:solidFill>
                  <a:srgbClr val="376092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) 789-30-40, доб. 40-68</a:t>
            </a:r>
          </a:p>
          <a:p>
            <a:pPr defTabSz="946639"/>
            <a:r>
              <a:rPr lang="en-US" sz="1600" dirty="0">
                <a:solidFill>
                  <a:srgbClr val="376092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e-mail: </a:t>
            </a:r>
            <a:r>
              <a:rPr lang="en-US" sz="1600" dirty="0" smtClean="0">
                <a:solidFill>
                  <a:srgbClr val="376092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  <a:hlinkClick r:id="rId6"/>
              </a:rPr>
              <a:t>KKhanguev@prosv.ru</a:t>
            </a:r>
            <a:endParaRPr lang="ru-RU" sz="1600" dirty="0" smtClean="0">
              <a:solidFill>
                <a:srgbClr val="376092"/>
              </a:solidFill>
              <a:latin typeface="Arial" panose="020B0604020202020204" pitchFamily="34" charset="0"/>
              <a:ea typeface="Trebuchet MS"/>
              <a:cs typeface="Arial" panose="020B0604020202020204" pitchFamily="34" charset="0"/>
              <a:sym typeface="Trebuchet MS"/>
            </a:endParaRPr>
          </a:p>
          <a:p>
            <a:pPr defTabSz="946639">
              <a:spcAft>
                <a:spcPts val="1200"/>
              </a:spcAft>
            </a:pPr>
            <a:endParaRPr lang="en-US" sz="1600" dirty="0">
              <a:solidFill>
                <a:srgbClr val="376092"/>
              </a:solidFill>
              <a:latin typeface="Arial" panose="020B0604020202020204" pitchFamily="34" charset="0"/>
              <a:ea typeface="Trebuchet MS"/>
              <a:cs typeface="Arial" panose="020B0604020202020204" pitchFamily="34" charset="0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0226038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" y="6865333"/>
            <a:ext cx="10693405" cy="502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50748" y="6915245"/>
            <a:ext cx="584797" cy="402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4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50748" y="6165138"/>
            <a:ext cx="946113" cy="47696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663603" y="6915245"/>
            <a:ext cx="2435625" cy="452485"/>
          </a:xfrm>
        </p:spPr>
        <p:txBody>
          <a:bodyPr/>
          <a:lstStyle/>
          <a:p>
            <a:pPr defTabSz="914400" hangingPunct="0"/>
            <a:fld id="{82821BB2-611B-492C-B73E-32A514CCECF5}" type="slidenum">
              <a:rPr lang="ru-RU" sz="1600" b="1">
                <a:solidFill>
                  <a:srgbClr val="005493"/>
                </a:solidFill>
                <a:latin typeface="Arial" panose="020B0604020202020204" pitchFamily="34" charset="0"/>
                <a:ea typeface="Helvetica Neue Bold Condensed"/>
                <a:cs typeface="Arial" panose="020B0604020202020204" pitchFamily="34" charset="0"/>
              </a:rPr>
              <a:pPr defTabSz="914400" hangingPunct="0"/>
              <a:t>5</a:t>
            </a:fld>
            <a:endParaRPr lang="ru-RU" sz="1600" b="1" dirty="0">
              <a:solidFill>
                <a:srgbClr val="005493"/>
              </a:solidFill>
              <a:latin typeface="Arial" panose="020B0604020202020204" pitchFamily="34" charset="0"/>
              <a:ea typeface="Helvetica Neue Bold Condensed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4852" y="3432785"/>
            <a:ext cx="10723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РОЛЬ И ЗНАЧЕНИЕ </a:t>
            </a:r>
          </a:p>
          <a:p>
            <a:pPr algn="ctr">
              <a:spcBef>
                <a:spcPct val="0"/>
              </a:spcBef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ТЕХНОЛОГИЧЕСКОГО ОБРАЗОВАНИЯ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  <a:ea typeface="Helvetica Neue Black Condensed"/>
              <a:cs typeface="Helvetica Neue Black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6873681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4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" y="6865333"/>
            <a:ext cx="10693405" cy="502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50748" y="6915245"/>
            <a:ext cx="584797" cy="40256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663603" y="6915245"/>
            <a:ext cx="2435625" cy="452485"/>
          </a:xfrm>
        </p:spPr>
        <p:txBody>
          <a:bodyPr/>
          <a:lstStyle/>
          <a:p>
            <a:pPr defTabSz="914400" hangingPunct="0"/>
            <a:fld id="{82821BB2-611B-492C-B73E-32A514CCECF5}" type="slidenum">
              <a:rPr lang="ru-RU" sz="1600">
                <a:solidFill>
                  <a:srgbClr val="005493"/>
                </a:solidFill>
                <a:latin typeface="Arial" panose="020B0604020202020204" pitchFamily="34" charset="0"/>
                <a:ea typeface="Helvetica Neue Bold Condensed"/>
                <a:cs typeface="Arial" panose="020B0604020202020204" pitchFamily="34" charset="0"/>
              </a:rPr>
              <a:pPr defTabSz="914400" hangingPunct="0"/>
              <a:t>6</a:t>
            </a:fld>
            <a:endParaRPr lang="ru-RU" sz="1600" dirty="0">
              <a:solidFill>
                <a:srgbClr val="005493"/>
              </a:solidFill>
              <a:latin typeface="Arial" panose="020B0604020202020204" pitchFamily="34" charset="0"/>
              <a:ea typeface="Helvetica Neue Bold Condensed"/>
              <a:cs typeface="Arial" panose="020B0604020202020204" pitchFamily="34" charset="0"/>
            </a:endParaRPr>
          </a:p>
        </p:txBody>
      </p:sp>
      <p:sp>
        <p:nvSpPr>
          <p:cNvPr id="9" name="Shape 455"/>
          <p:cNvSpPr>
            <a:spLocks noGrp="1"/>
          </p:cNvSpPr>
          <p:nvPr>
            <p:ph type="title"/>
          </p:nvPr>
        </p:nvSpPr>
        <p:spPr>
          <a:xfrm>
            <a:off x="-14852" y="-28003"/>
            <a:ext cx="10723104" cy="175138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Helvetica Neue Black Condensed"/>
              </a:rPr>
              <a:t>ТЕХНОЛОГИЧЕСКОЕ ОБРАЗОВАНИЕ</a:t>
            </a:r>
            <a:endParaRPr lang="ru-RU" sz="4000" dirty="0">
              <a:solidFill>
                <a:srgbClr val="FFFFFF"/>
              </a:solidFill>
              <a:latin typeface="Impact" panose="020B0806030902050204" pitchFamily="34" charset="0"/>
              <a:ea typeface="Helvetica Neue Black Condensed"/>
              <a:cs typeface="Helvetica Neue Black Condensed"/>
            </a:endParaRPr>
          </a:p>
        </p:txBody>
      </p:sp>
      <p:pic>
        <p:nvPicPr>
          <p:cNvPr id="11" name="image4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50748" y="6165138"/>
            <a:ext cx="946113" cy="476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9" t="28052" r="23770" b="31262"/>
          <a:stretch>
            <a:fillRect/>
          </a:stretch>
        </p:blipFill>
        <p:spPr bwMode="auto">
          <a:xfrm>
            <a:off x="2912294" y="3142514"/>
            <a:ext cx="4954686" cy="2942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6140" y="1998722"/>
            <a:ext cx="1008112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/>
              <a:t>Технологическое образование </a:t>
            </a:r>
            <a:r>
              <a:rPr lang="ru-RU" dirty="0"/>
              <a:t>– это специально организованный процесс обучения и воспитания, направленный на </a:t>
            </a:r>
            <a:r>
              <a:rPr lang="ru-RU" dirty="0" smtClean="0"/>
              <a:t>формирование у </a:t>
            </a:r>
            <a:r>
              <a:rPr lang="ru-RU" dirty="0"/>
              <a:t>человека технологической культуры и готовности к преобразовательной деятельности.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6140" y="6101437"/>
            <a:ext cx="100811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b="1" dirty="0" smtClean="0">
                <a:solidFill>
                  <a:srgbClr val="FF0000"/>
                </a:solidFill>
              </a:rPr>
              <a:t>Цель - формирование </a:t>
            </a:r>
            <a:r>
              <a:rPr lang="ru-RU" b="1" dirty="0">
                <a:solidFill>
                  <a:srgbClr val="FF0000"/>
                </a:solidFill>
              </a:rPr>
              <a:t>технологической </a:t>
            </a:r>
            <a:r>
              <a:rPr lang="ru-RU" b="1" dirty="0" smtClean="0">
                <a:solidFill>
                  <a:srgbClr val="FF0000"/>
                </a:solidFill>
              </a:rPr>
              <a:t>культуры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9052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" y="6865333"/>
            <a:ext cx="10693405" cy="502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50748" y="6915245"/>
            <a:ext cx="584797" cy="40256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663603" y="6915245"/>
            <a:ext cx="2435625" cy="452485"/>
          </a:xfrm>
        </p:spPr>
        <p:txBody>
          <a:bodyPr/>
          <a:lstStyle/>
          <a:p>
            <a:pPr defTabSz="914400" hangingPunct="0"/>
            <a:fld id="{82821BB2-611B-492C-B73E-32A514CCECF5}" type="slidenum">
              <a:rPr lang="ru-RU" sz="1600">
                <a:solidFill>
                  <a:srgbClr val="005493"/>
                </a:solidFill>
                <a:latin typeface="Arial" panose="020B0604020202020204" pitchFamily="34" charset="0"/>
                <a:ea typeface="Helvetica Neue Bold Condensed"/>
                <a:cs typeface="Arial" panose="020B0604020202020204" pitchFamily="34" charset="0"/>
              </a:rPr>
              <a:pPr defTabSz="914400" hangingPunct="0"/>
              <a:t>7</a:t>
            </a:fld>
            <a:endParaRPr lang="ru-RU" sz="1600" dirty="0">
              <a:solidFill>
                <a:srgbClr val="005493"/>
              </a:solidFill>
              <a:latin typeface="Arial" panose="020B0604020202020204" pitchFamily="34" charset="0"/>
              <a:ea typeface="Helvetica Neue Bold Condensed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4852" y="1996981"/>
            <a:ext cx="1072310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Процесс усвоения технологической культуры</a:t>
            </a:r>
          </a:p>
        </p:txBody>
      </p:sp>
      <p:sp>
        <p:nvSpPr>
          <p:cNvPr id="9" name="Shape 455"/>
          <p:cNvSpPr>
            <a:spLocks noGrp="1"/>
          </p:cNvSpPr>
          <p:nvPr>
            <p:ph type="title"/>
          </p:nvPr>
        </p:nvSpPr>
        <p:spPr>
          <a:xfrm>
            <a:off x="0" y="-28003"/>
            <a:ext cx="10708252" cy="175138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Helvetica Neue Black Condensed"/>
              </a:rPr>
              <a:t>ТЕХНОЛОГИЧЕСКОЕ ОБРАЗОВАНИЕ</a:t>
            </a:r>
            <a:endParaRPr lang="ru-RU" sz="4000" dirty="0">
              <a:solidFill>
                <a:srgbClr val="FFFFFF"/>
              </a:solidFill>
              <a:latin typeface="Impact" panose="020B0806030902050204" pitchFamily="34" charset="0"/>
              <a:ea typeface="Helvetica Neue Black Condensed"/>
              <a:cs typeface="Helvetica Neue Black Condensed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95" y="2607899"/>
            <a:ext cx="101822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4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50748" y="6165138"/>
            <a:ext cx="946113" cy="4769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985634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1620391"/>
            <a:ext cx="760095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4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" y="6865333"/>
            <a:ext cx="10693405" cy="502396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6" name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50748" y="6915245"/>
            <a:ext cx="584797" cy="402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4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50748" y="6165138"/>
            <a:ext cx="946113" cy="47696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663603" y="6915245"/>
            <a:ext cx="2435625" cy="452485"/>
          </a:xfrm>
        </p:spPr>
        <p:txBody>
          <a:bodyPr/>
          <a:lstStyle/>
          <a:p>
            <a:pPr defTabSz="914400" hangingPunct="0"/>
            <a:fld id="{82821BB2-611B-492C-B73E-32A514CCECF5}" type="slidenum">
              <a:rPr lang="ru-RU" sz="1600">
                <a:solidFill>
                  <a:srgbClr val="005493"/>
                </a:solidFill>
                <a:latin typeface="Arial" panose="020B0604020202020204" pitchFamily="34" charset="0"/>
                <a:ea typeface="Helvetica Neue Bold Condensed"/>
                <a:cs typeface="Arial" panose="020B0604020202020204" pitchFamily="34" charset="0"/>
              </a:rPr>
              <a:pPr defTabSz="914400" hangingPunct="0"/>
              <a:t>8</a:t>
            </a:fld>
            <a:endParaRPr lang="ru-RU" sz="1600" dirty="0">
              <a:solidFill>
                <a:srgbClr val="005493"/>
              </a:solidFill>
              <a:latin typeface="Arial" panose="020B0604020202020204" pitchFamily="34" charset="0"/>
              <a:ea typeface="Helvetica Neue Bold Condensed"/>
              <a:cs typeface="Arial" panose="020B0604020202020204" pitchFamily="34" charset="0"/>
            </a:endParaRPr>
          </a:p>
        </p:txBody>
      </p:sp>
      <p:sp>
        <p:nvSpPr>
          <p:cNvPr id="8" name="Shape 455"/>
          <p:cNvSpPr>
            <a:spLocks noGrp="1"/>
          </p:cNvSpPr>
          <p:nvPr>
            <p:ph type="title"/>
          </p:nvPr>
        </p:nvSpPr>
        <p:spPr>
          <a:xfrm>
            <a:off x="-14852" y="-28004"/>
            <a:ext cx="10723104" cy="175138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Helvetica Neue Black Condensed"/>
              </a:rPr>
              <a:t>СТРУКТУРА ТЕХНОЛОГИЧЕСКОГО </a:t>
            </a:r>
            <a:br>
              <a:rPr lang="ru-RU" sz="4000" dirty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Helvetica Neue Black Condensed"/>
              </a:rPr>
            </a:br>
            <a:r>
              <a:rPr lang="ru-RU" sz="4000" dirty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Helvetica Neue Black Condensed"/>
              </a:rPr>
              <a:t>ОБРАЗОВАНИЯ В РОССИИ</a:t>
            </a:r>
            <a:endParaRPr lang="ru-RU" sz="4000" dirty="0">
              <a:solidFill>
                <a:srgbClr val="FFFFFF"/>
              </a:solidFill>
              <a:latin typeface="Impact" panose="020B0806030902050204" pitchFamily="34" charset="0"/>
              <a:ea typeface="Helvetica Neue Black Condensed"/>
              <a:cs typeface="Helvetica Neue Black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7985634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4852" y="-28004"/>
            <a:ext cx="10723104" cy="17513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2151" tIns="52151" rIns="52151" bIns="52151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0" y="-28003"/>
            <a:ext cx="10693400" cy="175138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</a:rPr>
              <a:t>ЧТО ТАКОЕ «ТЕХНОЛОГИЯ»?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66180" y="2268463"/>
            <a:ext cx="9457624" cy="158417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10194" y="2415000"/>
            <a:ext cx="90730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400" b="1" dirty="0">
                <a:solidFill>
                  <a:srgbClr val="FF0000"/>
                </a:solidFill>
              </a:rPr>
              <a:t>Технология</a:t>
            </a:r>
            <a:r>
              <a:rPr lang="ru-RU" sz="2400" dirty="0">
                <a:solidFill>
                  <a:schemeClr val="bg1"/>
                </a:solidFill>
              </a:rPr>
              <a:t> (в широком смысле) – любая </a:t>
            </a:r>
            <a:r>
              <a:rPr lang="ru-RU" sz="2400" i="1" u="sng" dirty="0">
                <a:solidFill>
                  <a:schemeClr val="bg1"/>
                </a:solidFill>
              </a:rPr>
              <a:t>преобразующая, творческая, продуктивная деятельность человека</a:t>
            </a:r>
            <a:r>
              <a:rPr lang="ru-RU" sz="2400" dirty="0">
                <a:solidFill>
                  <a:schemeClr val="bg1"/>
                </a:solidFill>
              </a:rPr>
              <a:t>, направленная на создание культуры как второй </a:t>
            </a:r>
            <a:r>
              <a:rPr lang="ru-RU" sz="2400" dirty="0" smtClean="0">
                <a:solidFill>
                  <a:schemeClr val="bg1"/>
                </a:solidFill>
              </a:rPr>
              <a:t>природы.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66180" y="4140671"/>
            <a:ext cx="9457624" cy="193899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10195" y="4344214"/>
            <a:ext cx="9313609" cy="156966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457200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(в узком смысле) – последовательность технологических приёмов и операций по </a:t>
            </a:r>
            <a:r>
              <a:rPr lang="ru-RU" sz="2400" i="1" u="sng" dirty="0">
                <a:latin typeface="Arial" panose="020B0604020202020204" pitchFamily="34" charset="0"/>
                <a:cs typeface="Arial" panose="020B0604020202020204" pitchFamily="34" charset="0"/>
              </a:rPr>
              <a:t>преобразованию сырья (материалов) и информации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в конечный продукт (изделие), имеющий личную или общественную </a:t>
            </a:r>
            <a:r>
              <a:rPr lang="ru-RU" sz="24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значимость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image4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50748" y="6165138"/>
            <a:ext cx="946113" cy="476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" y="6865333"/>
            <a:ext cx="10693405" cy="502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50748" y="6915245"/>
            <a:ext cx="584797" cy="40256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811196" y="6915245"/>
            <a:ext cx="253897" cy="402569"/>
          </a:xfrm>
        </p:spPr>
        <p:txBody>
          <a:bodyPr/>
          <a:lstStyle/>
          <a:p>
            <a:pPr defTabSz="914400" hangingPunct="0"/>
            <a:fld id="{82821BB2-611B-492C-B73E-32A514CCECF5}" type="slidenum">
              <a:rPr lang="ru-RU" sz="1600">
                <a:solidFill>
                  <a:srgbClr val="005493"/>
                </a:solidFill>
                <a:latin typeface="Arial" panose="020B0604020202020204" pitchFamily="34" charset="0"/>
                <a:ea typeface="Helvetica Neue Bold Condensed"/>
                <a:cs typeface="Arial" panose="020B0604020202020204" pitchFamily="34" charset="0"/>
                <a:sym typeface="Helvetica Neue Bold Condensed"/>
              </a:rPr>
              <a:pPr defTabSz="914400" hangingPunct="0"/>
              <a:t>9</a:t>
            </a:fld>
            <a:endParaRPr lang="ru-RU" sz="1600" dirty="0">
              <a:solidFill>
                <a:srgbClr val="005493"/>
              </a:solidFill>
              <a:latin typeface="Arial" panose="020B0604020202020204" pitchFamily="34" charset="0"/>
              <a:ea typeface="Helvetica Neue Bold Condensed"/>
              <a:cs typeface="Arial" panose="020B0604020202020204" pitchFamily="34" charset="0"/>
              <a:sym typeface="Helvetica Neue Bold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548777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Impact"/>
        <a:ea typeface=""/>
        <a:cs typeface=""/>
      </a:majorFont>
      <a:minorFont>
        <a:latin typeface="Helvetic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21784</TotalTime>
  <Words>2086</Words>
  <Application>Microsoft Office PowerPoint</Application>
  <PresentationFormat>Произвольный</PresentationFormat>
  <Paragraphs>426</Paragraphs>
  <Slides>49</Slides>
  <Notes>36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1" baseType="lpstr">
      <vt:lpstr>Тема Office</vt:lpstr>
      <vt:lpstr>Точечный рисунок</vt:lpstr>
      <vt:lpstr>Презентация PowerPoint</vt:lpstr>
      <vt:lpstr>Презентация PowerPoint</vt:lpstr>
      <vt:lpstr>ВОПРОСЫ</vt:lpstr>
      <vt:lpstr>МОДЕЛЬ УСПЕШНОЙ ЛИЧНОСТИ XXI В.</vt:lpstr>
      <vt:lpstr>Презентация PowerPoint</vt:lpstr>
      <vt:lpstr>ТЕХНОЛОГИЧЕСКОЕ ОБРАЗОВАНИЕ</vt:lpstr>
      <vt:lpstr>ТЕХНОЛОГИЧЕСКОЕ ОБРАЗОВАНИЕ</vt:lpstr>
      <vt:lpstr>СТРУКТУРА ТЕХНОЛОГИЧЕСКОГО  ОБРАЗОВАНИЯ В РОССИИ</vt:lpstr>
      <vt:lpstr>ЧТО ТАКОЕ «ТЕХНОЛОГИЯ»?</vt:lpstr>
      <vt:lpstr>новая линия умк «Технология. 5–9 кл.» под редакцией В. М. Казакевича</vt:lpstr>
      <vt:lpstr>Презентация PowerPoint</vt:lpstr>
      <vt:lpstr>ТРЕБОВАНИЯ ФГОС НОО</vt:lpstr>
      <vt:lpstr>ТРЕБОВАНИЯ ФГОС ООО</vt:lpstr>
      <vt:lpstr>ПЛАНИРУЕМЫЕ РЕЗУЛЬТАТЫ  ФГОС ООО</vt:lpstr>
      <vt:lpstr>СОДЕРЖАНИЕ ПРИМЕРНОЙ ПРОГРАММЫ ПРЕДМЕТА ТЕХНОЛОГИЯ (ПОД РЕД. Е.Я. КОГАНА)</vt:lpstr>
      <vt:lpstr>УМК ИЗДАТЕЛЬСТВА «ПРОСВЕЩЕНИЕ»</vt:lpstr>
      <vt:lpstr>«ТЕХНОЛОГИЯ. 5–9 КЛАССЫ» ПОД РЕДАКЦИЕЙ В. М. КАЗАКЕВИЧА</vt:lpstr>
      <vt:lpstr>«ТЕХНОЛОГИЯ. 5–9 КЛАССЫ» ПОД РЕДАКЦИЕЙ В. М. КАЗАКЕВИЧА</vt:lpstr>
      <vt:lpstr>Презентация PowerPoint</vt:lpstr>
      <vt:lpstr>КОНЦЕПТУАЛЬНЫЕ ИДЕИ КУРСА  «ТЕХНОЛОГИЯ» ПОД РЕДАКЦИЕЙ В. М. КАЗАКЕВИЧА</vt:lpstr>
      <vt:lpstr>КОНЦЕПТУАЛЬНЫЕ ИДЕИ КУРСА  «ТЕХНОЛОГИЯ» ПОД РЕДАКЦИЕЙ В. М. КАЗАКЕВИЧА</vt:lpstr>
      <vt:lpstr>КОНЦЕПТУАЛЬНЫЕ ИДЕИ КУРСА  «ТЕХНОЛОГИЯ» ПОД РЕДАКЦИЕЙ В. М. КАЗАКЕВИЧА</vt:lpstr>
      <vt:lpstr>КОНЦЕПТУАЛЬНЫЕ ИДЕИ КУРСА  «ТЕХНОЛОГИЯ» ПОД РЕДАКЦИЕЙ В. М. КАЗАКЕВИЧА</vt:lpstr>
      <vt:lpstr>КОНЦЕПТУАЛЬНЫЕ ИДЕИ КУРСА  «ТЕХНОЛОГИЯ» ПОД РЕДАКЦИЕЙ В. М. КАЗАКЕВИЧА</vt:lpstr>
      <vt:lpstr>КОНЦЕПТУАЛЬНЫЕ ИДЕИ КУРСА  «ТЕХНОЛОГИЯ» ПОД РЕДАКЦИЕЙ В. М. КАЗАКЕВИЧА</vt:lpstr>
      <vt:lpstr>Презентация PowerPoint</vt:lpstr>
      <vt:lpstr>СУЩНОСТЬ И НАЗНАЧЕНИЕ СОВРЕМЕННОГО УРОКА</vt:lpstr>
      <vt:lpstr>СРАВНЕНИЕ ДИДАКТИЧЕСКИХ ПОДХОДОВ.  К ЧЕМУ СТРЕМИТЬСЯ?</vt:lpstr>
      <vt:lpstr>«ЗОЛОТЫЕ ПРАВИЛА»</vt:lpstr>
      <vt:lpstr>ОСОБЕННОСТИ ПОЗНАВАТЕЛЬНОЙ ДЕЯТЕЛЬНОСТИ ШКОЛЬНИКОВ</vt:lpstr>
      <vt:lpstr>ОСОБЕННОСТИ ПОЗНАВАТЕЛЬНОЙ ДЕЯТЕЛЬНОСТИ ШКОЛЬНИКОВ</vt:lpstr>
      <vt:lpstr>ТРЕБОВАНИЯ К СОВРЕМЕННОМУ УРОКУ</vt:lpstr>
      <vt:lpstr>ТЕХНОЛОГИЧЕСКАЯ КАРТА УРОКА</vt:lpstr>
      <vt:lpstr>ТРЕБОВАНИЯ К СОВРЕМЕННОМУ УРОКУ</vt:lpstr>
      <vt:lpstr>БЛОЧНО-МОДУЛЬНАЯ СТРУКТУРА КУРСА</vt:lpstr>
      <vt:lpstr>БЛОЧНО-МОДУЛЬНАЯ СТРУКТУРА КУРСА</vt:lpstr>
      <vt:lpstr>БЛОЧНО-МОДУЛЬНАЯ СТРУКТУРА КУРСА</vt:lpstr>
      <vt:lpstr>БЛОЧНО-МОДУЛЬНАЯ СТРУКТУРА КУРСА</vt:lpstr>
      <vt:lpstr>БЛОЧНО-МОДУЛЬНАЯ СТРУКТУРА КУРСА</vt:lpstr>
      <vt:lpstr>БЛОЧНО-МОДУЛЬНАЯ СТРУКТУРА КУРСА</vt:lpstr>
      <vt:lpstr>БЛОЧНО-МОДУЛЬНАЯ СТРУКТУРА КУРСА</vt:lpstr>
      <vt:lpstr>БЛОЧНО-МОДУЛЬНАЯ СТРУКТУРА КУРСА</vt:lpstr>
      <vt:lpstr>БЛОЧНО-МОДУЛЬНАЯ СТРУКТУРА КУРСА</vt:lpstr>
      <vt:lpstr>БЛОЧНО-МОДУЛЬНАЯ СТРУКТУРА КУРСА</vt:lpstr>
      <vt:lpstr>БЛОЧНО-МОДУЛЬНАЯ СТРУКТУРА КУРСА</vt:lpstr>
      <vt:lpstr>БЛОЧНО-МОДУЛЬНАЯ СТРУКТУРА КУРСА</vt:lpstr>
      <vt:lpstr>РЕЗУЛЬТАТЫ ТЕХНОЛОГИЧЕСКОГО ОБРАЗОВАНИЯ</vt:lpstr>
      <vt:lpstr>ТЕНДЕНЦИИ ТЕХНОЛОГИЧЕСКОЕ ОБРАЗОВАНИЕ</vt:lpstr>
      <vt:lpstr>Презентация PowerPoint</vt:lpstr>
    </vt:vector>
  </TitlesOfParts>
  <Company>granit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artanova</dc:creator>
  <cp:lastModifiedBy>Хангуев Константин Борисович</cp:lastModifiedBy>
  <cp:revision>672</cp:revision>
  <cp:lastPrinted>2017-03-01T13:43:07Z</cp:lastPrinted>
  <dcterms:created xsi:type="dcterms:W3CDTF">2013-10-29T10:48:12Z</dcterms:created>
  <dcterms:modified xsi:type="dcterms:W3CDTF">2017-04-10T11:12:32Z</dcterms:modified>
</cp:coreProperties>
</file>